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1"/>
  </p:notesMasterIdLst>
  <p:handoutMasterIdLst>
    <p:handoutMasterId r:id="rId82"/>
  </p:handoutMasterIdLst>
  <p:sldIdLst>
    <p:sldId id="301" r:id="rId3"/>
    <p:sldId id="401" r:id="rId4"/>
    <p:sldId id="402" r:id="rId5"/>
    <p:sldId id="309" r:id="rId6"/>
    <p:sldId id="403"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84" r:id="rId22"/>
    <p:sldId id="326" r:id="rId23"/>
    <p:sldId id="327" r:id="rId24"/>
    <p:sldId id="328" r:id="rId25"/>
    <p:sldId id="329" r:id="rId26"/>
    <p:sldId id="330" r:id="rId27"/>
    <p:sldId id="405" r:id="rId28"/>
    <p:sldId id="406" r:id="rId29"/>
    <p:sldId id="333" r:id="rId30"/>
    <p:sldId id="334" r:id="rId31"/>
    <p:sldId id="335" r:id="rId32"/>
    <p:sldId id="336" r:id="rId33"/>
    <p:sldId id="337" r:id="rId34"/>
    <p:sldId id="338" r:id="rId35"/>
    <p:sldId id="339" r:id="rId36"/>
    <p:sldId id="340" r:id="rId37"/>
    <p:sldId id="341" r:id="rId38"/>
    <p:sldId id="342" r:id="rId39"/>
    <p:sldId id="407"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05" r:id="rId8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08F"/>
    <a:srgbClr val="FF0000"/>
    <a:srgbClr val="AD1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4337" autoAdjust="0"/>
  </p:normalViewPr>
  <p:slideViewPr>
    <p:cSldViewPr snapToGrid="0" snapToObjects="1">
      <p:cViewPr varScale="1">
        <p:scale>
          <a:sx n="105" d="100"/>
          <a:sy n="105" d="100"/>
        </p:scale>
        <p:origin x="9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18.jpg"/><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6.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4.bin"/><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8.xml"/><Relationship Id="rId1" Type="http://schemas.openxmlformats.org/officeDocument/2006/relationships/vmlDrawing" Target="../drawings/vmlDrawing4.vml"/><Relationship Id="rId6" Type="http://schemas.openxmlformats.org/officeDocument/2006/relationships/image" Target="../media/image30.wmf"/><Relationship Id="rId5" Type="http://schemas.openxmlformats.org/officeDocument/2006/relationships/oleObject" Target="../embeddings/oleObject6.bin"/><Relationship Id="rId4" Type="http://schemas.openxmlformats.org/officeDocument/2006/relationships/image" Target="../media/image29.wmf"/></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slideLayout" Target="../slideLayouts/slideLayout10.xml"/><Relationship Id="rId1" Type="http://schemas.openxmlformats.org/officeDocument/2006/relationships/vmlDrawing" Target="../drawings/vmlDrawing5.vml"/><Relationship Id="rId5" Type="http://schemas.openxmlformats.org/officeDocument/2006/relationships/image" Target="../media/image38.wmf"/><Relationship Id="rId4" Type="http://schemas.openxmlformats.org/officeDocument/2006/relationships/oleObject" Target="../embeddings/oleObject8.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4.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oleObject" Target="../embeddings/oleObject10.bin"/><Relationship Id="rId4" Type="http://schemas.openxmlformats.org/officeDocument/2006/relationships/image" Target="../media/image4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t>Introduction to Computing </a:t>
            </a:r>
            <a:r>
              <a:rPr lang="en-US" sz="3200" dirty="0" smtClean="0"/>
              <a:t>and Programming </a:t>
            </a:r>
            <a:r>
              <a:rPr lang="en-US" sz="3200" dirty="0"/>
              <a:t>in </a:t>
            </a:r>
            <a:r>
              <a:rPr lang="en-US" sz="3200" dirty="0" smtClean="0"/>
              <a:t>Python™: </a:t>
            </a:r>
            <a:r>
              <a:rPr lang="en-US" sz="3200" dirty="0"/>
              <a:t>A </a:t>
            </a:r>
            <a:r>
              <a:rPr lang="en-US" sz="3200" dirty="0" smtClean="0"/>
              <a:t>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5</a:t>
            </a:r>
            <a:endParaRPr lang="en-US" b="1" dirty="0">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latin typeface="+mn-lt"/>
                <a:ea typeface="ＭＳ Ｐゴシック" charset="-128"/>
              </a:rPr>
              <a:t>Picture Techniques with Selection</a:t>
            </a: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t>Working the Pixels by Number</a:t>
            </a:r>
            <a:endParaRPr lang="en-US" dirty="0">
              <a:latin typeface="Times New Roman" panose="02020603050405020304" pitchFamily="18" charset="0"/>
            </a:endParaRPr>
          </a:p>
        </p:txBody>
      </p:sp>
      <p:sp>
        <p:nvSpPr>
          <p:cNvPr id="4" name="Text Placeholder 3"/>
          <p:cNvSpPr>
            <a:spLocks noGrp="1"/>
          </p:cNvSpPr>
          <p:nvPr>
            <p:ph type="body" idx="1"/>
          </p:nvPr>
        </p:nvSpPr>
        <p:spPr>
          <a:xfrm>
            <a:off x="457200" y="1600200"/>
            <a:ext cx="8229600" cy="1815851"/>
          </a:xfrm>
        </p:spPr>
        <p:txBody>
          <a:bodyPr wrap="square" lIns="91425" tIns="91425" rIns="91425" bIns="91425">
            <a:spAutoFit/>
          </a:bodyPr>
          <a:lstStyle/>
          <a:p>
            <a:pPr eaLnBrk="1" hangingPunct="1"/>
            <a:r>
              <a:rPr lang="en-US" altLang="en-US" sz="2400" dirty="0">
                <a:latin typeface="+mn-lt"/>
              </a:rPr>
              <a:t>To use </a:t>
            </a:r>
            <a:r>
              <a:rPr lang="en-US" altLang="en-US" sz="2400" b="1" dirty="0">
                <a:latin typeface="+mn-lt"/>
              </a:rPr>
              <a:t>range</a:t>
            </a:r>
            <a:r>
              <a:rPr lang="en-US" altLang="en-US" sz="2400" dirty="0">
                <a:latin typeface="+mn-lt"/>
              </a:rPr>
              <a:t>, </a:t>
            </a:r>
            <a:r>
              <a:rPr lang="en-US" altLang="en-US" sz="2400" dirty="0" smtClean="0">
                <a:latin typeface="+mn-lt"/>
              </a:rPr>
              <a:t>we</a:t>
            </a:r>
            <a:r>
              <a:rPr lang="en-US" altLang="ja-JP" sz="2400" dirty="0" smtClean="0">
                <a:latin typeface="+mn-lt"/>
              </a:rPr>
              <a:t>’ll </a:t>
            </a:r>
            <a:r>
              <a:rPr lang="en-US" altLang="ja-JP" sz="2400" dirty="0">
                <a:latin typeface="+mn-lt"/>
              </a:rPr>
              <a:t>have to use </a:t>
            </a:r>
            <a:r>
              <a:rPr lang="en-US" altLang="ja-JP" sz="2400" b="1" dirty="0">
                <a:latin typeface="+mn-lt"/>
              </a:rPr>
              <a:t>nested loops</a:t>
            </a:r>
          </a:p>
          <a:p>
            <a:pPr lvl="1" eaLnBrk="1" hangingPunct="1"/>
            <a:r>
              <a:rPr lang="en-US" altLang="en-US" sz="2400" dirty="0">
                <a:latin typeface="+mn-lt"/>
              </a:rPr>
              <a:t>One to walk the width, the other to walk the height</a:t>
            </a:r>
          </a:p>
          <a:p>
            <a:pPr lvl="2"/>
            <a:r>
              <a:rPr lang="en-US" altLang="en-US" sz="2400" dirty="0">
                <a:latin typeface="+mn-lt"/>
              </a:rPr>
              <a:t>Be sure to watch your blocks (i.e., indentation) carefully</a:t>
            </a:r>
            <a:r>
              <a:rPr lang="en-US" altLang="en-US" sz="2400" dirty="0" smtClean="0">
                <a:latin typeface="+mn-lt"/>
              </a:rPr>
              <a:t>!</a:t>
            </a:r>
            <a:endParaRPr lang="en-US" altLang="en-US" sz="2400" dirty="0">
              <a:latin typeface="+mn-lt"/>
            </a:endParaRPr>
          </a:p>
        </p:txBody>
      </p:sp>
      <p:pic>
        <p:nvPicPr>
          <p:cNvPr id="5" name="Picture 4" descr="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rotWithShape="1">
          <a:blip r:embed="rId2">
            <a:extLst>
              <a:ext uri="{28A0092B-C50C-407E-A947-70E740481C1C}">
                <a14:useLocalDpi xmlns:a14="http://schemas.microsoft.com/office/drawing/2010/main" val="0"/>
              </a:ext>
            </a:extLst>
          </a:blip>
          <a:srcRect t="1575"/>
          <a:stretch/>
        </p:blipFill>
        <p:spPr>
          <a:xfrm>
            <a:off x="718538" y="3560618"/>
            <a:ext cx="5139813" cy="2320746"/>
          </a:xfrm>
          <a:prstGeom prst="rect">
            <a:avLst/>
          </a:prstGeom>
        </p:spPr>
      </p:pic>
    </p:spTree>
    <p:extLst>
      <p:ext uri="{BB962C8B-B14F-4D97-AF65-F5344CB8AC3E}">
        <p14:creationId xmlns:p14="http://schemas.microsoft.com/office/powerpoint/2010/main" val="258101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a:latin typeface="Times New Roman" panose="02020603050405020304" pitchFamily="18" charset="0"/>
                <a:ea typeface="+mj-ea"/>
                <a:cs typeface="+mj-cs"/>
              </a:rPr>
              <a:t>What’s Going on Here?</a:t>
            </a:r>
          </a:p>
        </p:txBody>
      </p:sp>
      <p:sp>
        <p:nvSpPr>
          <p:cNvPr id="4" name="Text Placeholder 3"/>
          <p:cNvSpPr>
            <a:spLocks noGrp="1"/>
          </p:cNvSpPr>
          <p:nvPr>
            <p:ph type="body" idx="1"/>
          </p:nvPr>
        </p:nvSpPr>
        <p:spPr>
          <a:xfrm>
            <a:off x="457200" y="1697184"/>
            <a:ext cx="3638550" cy="2592987"/>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mn-lt"/>
                <a:ea typeface="ＭＳ Ｐゴシック" charset="-128"/>
                <a:cs typeface="+mn-cs"/>
              </a:rPr>
              <a:t>The first time through the first loop, x is the name for 0.</a:t>
            </a:r>
          </a:p>
          <a:p>
            <a:pPr marL="0" lvl="0" indent="0" eaLnBrk="0" fontAlgn="base" hangingPunct="0">
              <a:spcAft>
                <a:spcPct val="0"/>
              </a:spcAft>
              <a:buNone/>
            </a:pPr>
            <a:r>
              <a:rPr lang="en-US" altLang="en-US" sz="2400" kern="1200" dirty="0" smtClean="0">
                <a:solidFill>
                  <a:srgbClr val="000000"/>
                </a:solidFill>
                <a:latin typeface="+mn-lt"/>
                <a:ea typeface="ＭＳ Ｐゴシック" charset="-128"/>
                <a:cs typeface="+mn-cs"/>
              </a:rPr>
              <a:t>We</a:t>
            </a:r>
            <a:r>
              <a:rPr lang="en-US" altLang="ja-JP" sz="2400" kern="1200" dirty="0" smtClean="0">
                <a:solidFill>
                  <a:srgbClr val="000000"/>
                </a:solidFill>
                <a:latin typeface="+mn-lt"/>
                <a:ea typeface="ＭＳ Ｐゴシック" charset="-128"/>
                <a:cs typeface="+mn-cs"/>
              </a:rPr>
              <a:t>’ll </a:t>
            </a:r>
            <a:r>
              <a:rPr lang="en-US" altLang="ja-JP" sz="2400" kern="1200" dirty="0">
                <a:solidFill>
                  <a:srgbClr val="000000"/>
                </a:solidFill>
                <a:latin typeface="+mn-lt"/>
                <a:ea typeface="ＭＳ Ｐゴシック" charset="-128"/>
                <a:cs typeface="+mn-cs"/>
              </a:rPr>
              <a:t>be processing the first column of pixels in the picture</a:t>
            </a:r>
            <a:r>
              <a:rPr lang="en-US" altLang="ja-JP" sz="2400" kern="1200" dirty="0" smtClean="0">
                <a:solidFill>
                  <a:srgbClr val="000000"/>
                </a:solidFill>
                <a:latin typeface="+mn-lt"/>
                <a:ea typeface="ＭＳ Ｐゴシック" charset="-128"/>
                <a:cs typeface="+mn-cs"/>
              </a:rPr>
              <a:t>.</a:t>
            </a:r>
          </a:p>
        </p:txBody>
      </p:sp>
      <p:pic>
        <p:nvPicPr>
          <p:cNvPr id="5" name="Picture 4" descr="An arrow points towards the second line of the code. 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036" y="1697184"/>
            <a:ext cx="4395764" cy="1795131"/>
          </a:xfrm>
          <a:prstGeom prst="rect">
            <a:avLst/>
          </a:prstGeom>
        </p:spPr>
      </p:pic>
    </p:spTree>
    <p:extLst>
      <p:ext uri="{BB962C8B-B14F-4D97-AF65-F5344CB8AC3E}">
        <p14:creationId xmlns:p14="http://schemas.microsoft.com/office/powerpoint/2010/main" val="4262276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Times New Roman" panose="02020603050405020304" pitchFamily="18" charset="0"/>
              </a:rPr>
              <a:t>Now, the Inner Loop</a:t>
            </a:r>
            <a:endParaRPr lang="en-US" kern="1200" dirty="0">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a:xfrm>
            <a:off x="457200" y="1959120"/>
            <a:ext cx="2852057" cy="2031295"/>
          </a:xfrm>
        </p:spPr>
        <p:txBody>
          <a:bodyPr wrap="square" lIns="91425" tIns="91425" rIns="91425" bIns="91425">
            <a:spAutoFit/>
          </a:bodyPr>
          <a:lstStyle/>
          <a:p>
            <a:pPr marL="0" indent="0" eaLnBrk="0" fontAlgn="base" hangingPunct="0">
              <a:spcAft>
                <a:spcPct val="0"/>
              </a:spcAft>
              <a:buNone/>
            </a:pPr>
            <a:r>
              <a:rPr lang="en-US" altLang="en-US" sz="2400" dirty="0">
                <a:solidFill>
                  <a:schemeClr val="tx1"/>
                </a:solidFill>
                <a:latin typeface="+mn-lt"/>
              </a:rPr>
              <a:t>Next, we set </a:t>
            </a:r>
            <a:r>
              <a:rPr lang="en-US" altLang="en-US" sz="2400" dirty="0" smtClean="0">
                <a:solidFill>
                  <a:schemeClr val="tx1"/>
                </a:solidFill>
                <a:latin typeface="+mn-lt"/>
              </a:rPr>
              <a:t>y to 0. We’re</a:t>
            </a:r>
            <a:r>
              <a:rPr lang="en-US" altLang="ja-JP" sz="2400" dirty="0" smtClean="0">
                <a:solidFill>
                  <a:schemeClr val="tx1"/>
                </a:solidFill>
                <a:latin typeface="+mn-lt"/>
              </a:rPr>
              <a:t> now going to process each of the </a:t>
            </a:r>
            <a:r>
              <a:rPr lang="en-US" altLang="ja-JP" sz="2400" dirty="0">
                <a:solidFill>
                  <a:schemeClr val="tx1"/>
                </a:solidFill>
                <a:latin typeface="+mn-lt"/>
              </a:rPr>
              <a:t>pixels in the </a:t>
            </a:r>
            <a:r>
              <a:rPr lang="en-US" altLang="ja-JP" sz="2400" dirty="0" smtClean="0">
                <a:solidFill>
                  <a:schemeClr val="tx1"/>
                </a:solidFill>
                <a:latin typeface="+mn-lt"/>
              </a:rPr>
              <a:t>first column.</a:t>
            </a:r>
            <a:endParaRPr lang="en-US" altLang="en-US" sz="2400" dirty="0">
              <a:solidFill>
                <a:schemeClr val="tx1"/>
              </a:solidFill>
              <a:latin typeface="+mn-lt"/>
            </a:endParaRPr>
          </a:p>
        </p:txBody>
      </p:sp>
      <p:pic>
        <p:nvPicPr>
          <p:cNvPr id="5" name="Picture 4" descr="An arrow points towards the first line of the code. 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a:blip r:embed="rId2"/>
          <a:stretch>
            <a:fillRect/>
          </a:stretch>
        </p:blipFill>
        <p:spPr>
          <a:xfrm>
            <a:off x="3493673" y="1999826"/>
            <a:ext cx="4428800" cy="1949881"/>
          </a:xfrm>
          <a:prstGeom prst="rect">
            <a:avLst/>
          </a:prstGeom>
        </p:spPr>
      </p:pic>
    </p:spTree>
    <p:extLst>
      <p:ext uri="{BB962C8B-B14F-4D97-AF65-F5344CB8AC3E}">
        <p14:creationId xmlns:p14="http://schemas.microsoft.com/office/powerpoint/2010/main" val="707524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Process a Pixel</a:t>
            </a:r>
            <a:endParaRPr lang="en-US" kern="1200" dirty="0">
              <a:latin typeface="Times New Roman" panose="02020603050405020304" pitchFamily="18" charset="0"/>
              <a:ea typeface="+mj-ea"/>
              <a:cs typeface="+mj-cs"/>
            </a:endParaRPr>
          </a:p>
        </p:txBody>
      </p:sp>
      <p:sp>
        <p:nvSpPr>
          <p:cNvPr id="4" name="Text Placeholder 3"/>
          <p:cNvSpPr>
            <a:spLocks noGrp="1"/>
          </p:cNvSpPr>
          <p:nvPr>
            <p:ph idx="1"/>
          </p:nvPr>
        </p:nvSpPr>
        <p:spPr>
          <a:xfrm>
            <a:off x="457200" y="1766458"/>
            <a:ext cx="3075709" cy="1661963"/>
          </a:xfrm>
        </p:spPr>
        <p:txBody>
          <a:bodyPr wrap="square" lIns="91425" tIns="91425" rIns="91425" bIns="91425">
            <a:spAutoFit/>
          </a:bodyPr>
          <a:lstStyle/>
          <a:p>
            <a:pPr marL="0" indent="0" eaLnBrk="0" fontAlgn="base" hangingPunct="0">
              <a:spcAft>
                <a:spcPct val="0"/>
              </a:spcAft>
              <a:buNone/>
            </a:pPr>
            <a:r>
              <a:rPr lang="en-US" altLang="en-US" sz="2400" kern="1200" dirty="0">
                <a:solidFill>
                  <a:srgbClr val="000000"/>
                </a:solidFill>
                <a:latin typeface="+mn-lt"/>
                <a:ea typeface="ＭＳ Ｐゴシック" charset="-128"/>
                <a:cs typeface="+mn-cs"/>
              </a:rPr>
              <a:t>With x = 0 and y = 0, we get the leftmost pixel </a:t>
            </a:r>
            <a:r>
              <a:rPr lang="en-US" altLang="en-US" sz="2400" kern="1200" dirty="0" smtClean="0">
                <a:solidFill>
                  <a:srgbClr val="000000"/>
                </a:solidFill>
                <a:latin typeface="+mn-lt"/>
                <a:ea typeface="ＭＳ Ｐゴシック" charset="-128"/>
                <a:cs typeface="+mn-cs"/>
              </a:rPr>
              <a:t>and </a:t>
            </a:r>
            <a:r>
              <a:rPr lang="en-US" altLang="en-US" sz="2400" kern="1200" dirty="0">
                <a:solidFill>
                  <a:srgbClr val="000000"/>
                </a:solidFill>
                <a:latin typeface="+mn-lt"/>
                <a:ea typeface="ＭＳ Ｐゴシック" charset="-128"/>
              </a:rPr>
              <a:t>increase its red </a:t>
            </a:r>
            <a:r>
              <a:rPr lang="en-US" altLang="en-US" sz="2400" kern="1200" dirty="0" smtClean="0">
                <a:solidFill>
                  <a:srgbClr val="000000"/>
                </a:solidFill>
                <a:latin typeface="+mn-lt"/>
                <a:ea typeface="ＭＳ Ｐゴシック" charset="-128"/>
              </a:rPr>
              <a:t>by </a:t>
            </a:r>
            <a:r>
              <a:rPr lang="en-US" altLang="en-US" sz="2400" dirty="0">
                <a:latin typeface="+mn-lt"/>
              </a:rPr>
              <a:t>10</a:t>
            </a:r>
            <a:r>
              <a:rPr lang="en-US" altLang="en-US" sz="2400" dirty="0" smtClean="0">
                <a:latin typeface="+mn-lt"/>
              </a:rPr>
              <a:t>%</a:t>
            </a:r>
            <a:endParaRPr lang="en-US" altLang="en-US" sz="2400" dirty="0">
              <a:latin typeface="+mn-lt"/>
            </a:endParaRPr>
          </a:p>
        </p:txBody>
      </p:sp>
      <p:pic>
        <p:nvPicPr>
          <p:cNvPr id="5" name="Picture 4" descr="An arrow points towards the code. 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a:blip r:embed="rId2"/>
          <a:stretch>
            <a:fillRect/>
          </a:stretch>
        </p:blipFill>
        <p:spPr>
          <a:xfrm>
            <a:off x="3643743" y="1766458"/>
            <a:ext cx="4408646" cy="2131266"/>
          </a:xfrm>
          <a:prstGeom prst="rect">
            <a:avLst/>
          </a:prstGeom>
        </p:spPr>
      </p:pic>
    </p:spTree>
    <p:extLst>
      <p:ext uri="{BB962C8B-B14F-4D97-AF65-F5344CB8AC3E}">
        <p14:creationId xmlns:p14="http://schemas.microsoft.com/office/powerpoint/2010/main" val="3495093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Next Pixel</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2816942" cy="1292631"/>
          </a:xfrm>
        </p:spPr>
        <p:txBody>
          <a:bodyPr wrap="square" lIns="91425" tIns="91425" rIns="91425" bIns="91425">
            <a:spAutoFit/>
          </a:bodyPr>
          <a:lstStyle/>
          <a:p>
            <a:pPr marL="0" indent="0" eaLnBrk="0" fontAlgn="base" hangingPunct="0">
              <a:spcAft>
                <a:spcPct val="0"/>
              </a:spcAft>
              <a:buNone/>
            </a:pPr>
            <a:r>
              <a:rPr lang="en-US" altLang="en-US" sz="2400" kern="1200" dirty="0">
                <a:solidFill>
                  <a:srgbClr val="000000"/>
                </a:solidFill>
                <a:latin typeface="Arial (Body)"/>
                <a:ea typeface="ＭＳ Ｐゴシック" charset="-128"/>
                <a:cs typeface="+mn-cs"/>
              </a:rPr>
              <a:t>Next we set y to 1 (next value in the </a:t>
            </a:r>
            <a:r>
              <a:rPr lang="en-US" altLang="en-US" sz="2400" kern="1200" dirty="0" smtClean="0">
                <a:solidFill>
                  <a:srgbClr val="000000"/>
                </a:solidFill>
                <a:latin typeface="Arial (Body)"/>
                <a:ea typeface="ＭＳ Ｐゴシック" charset="-128"/>
                <a:cs typeface="+mn-cs"/>
              </a:rPr>
              <a:t>sequence</a:t>
            </a:r>
            <a:endParaRPr lang="en-US" altLang="en-US" sz="2400" b="1" kern="1200" dirty="0" smtClean="0">
              <a:solidFill>
                <a:srgbClr val="000000"/>
              </a:solidFill>
              <a:latin typeface="Arial (Body)"/>
              <a:ea typeface="ＭＳ Ｐゴシック" charset="-128"/>
              <a:cs typeface="+mn-cs"/>
            </a:endParaRPr>
          </a:p>
        </p:txBody>
      </p:sp>
      <p:graphicFrame>
        <p:nvGraphicFramePr>
          <p:cNvPr id="8" name="Object 7" descr="range left parenthesis 0, get Height left parenthesis picture right parenthesis right parenthesis."/>
          <p:cNvGraphicFramePr>
            <a:graphicFrameLocks noChangeAspect="1"/>
          </p:cNvGraphicFramePr>
          <p:nvPr>
            <p:extLst>
              <p:ext uri="{D42A27DB-BD31-4B8C-83A1-F6EECF244321}">
                <p14:modId xmlns:p14="http://schemas.microsoft.com/office/powerpoint/2010/main" val="2146411546"/>
              </p:ext>
            </p:extLst>
          </p:nvPr>
        </p:nvGraphicFramePr>
        <p:xfrm>
          <a:off x="323850" y="2997200"/>
          <a:ext cx="3300413" cy="298450"/>
        </p:xfrm>
        <a:graphic>
          <a:graphicData uri="http://schemas.openxmlformats.org/presentationml/2006/ole">
            <mc:AlternateContent xmlns:mc="http://schemas.openxmlformats.org/markup-compatibility/2006">
              <mc:Choice xmlns:v="urn:schemas-microsoft-com:vml" Requires="v">
                <p:oleObj spid="_x0000_s2445" name="Equation" r:id="rId3" imgW="2958840" imgH="266400" progId="Equation.DSMT4">
                  <p:embed/>
                </p:oleObj>
              </mc:Choice>
              <mc:Fallback>
                <p:oleObj name="Equation" r:id="rId3" imgW="2958840" imgH="266400" progId="Equation.DSMT4">
                  <p:embed/>
                  <p:pic>
                    <p:nvPicPr>
                      <p:cNvPr id="0" name=""/>
                      <p:cNvPicPr/>
                      <p:nvPr/>
                    </p:nvPicPr>
                    <p:blipFill>
                      <a:blip r:embed="rId4"/>
                      <a:stretch>
                        <a:fillRect/>
                      </a:stretch>
                    </p:blipFill>
                    <p:spPr>
                      <a:xfrm>
                        <a:off x="323850" y="2997200"/>
                        <a:ext cx="3300413" cy="298450"/>
                      </a:xfrm>
                      <a:prstGeom prst="rect">
                        <a:avLst/>
                      </a:prstGeom>
                    </p:spPr>
                  </p:pic>
                </p:oleObj>
              </mc:Fallback>
            </mc:AlternateContent>
          </a:graphicData>
        </a:graphic>
      </p:graphicFrame>
      <p:pic>
        <p:nvPicPr>
          <p:cNvPr id="5" name="Picture 4" descr="An arrow points towards the code. 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rotWithShape="1">
          <a:blip r:embed="rId5"/>
          <a:srcRect l="1356" t="4579" r="2235" b="6047"/>
          <a:stretch/>
        </p:blipFill>
        <p:spPr>
          <a:xfrm>
            <a:off x="3541568" y="1662544"/>
            <a:ext cx="5070763" cy="1842655"/>
          </a:xfrm>
          <a:prstGeom prst="rect">
            <a:avLst/>
          </a:prstGeom>
        </p:spPr>
      </p:pic>
    </p:spTree>
    <p:extLst>
      <p:ext uri="{BB962C8B-B14F-4D97-AF65-F5344CB8AC3E}">
        <p14:creationId xmlns:p14="http://schemas.microsoft.com/office/powerpoint/2010/main" val="904662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Process Pixel (0,1)</a:t>
            </a:r>
            <a:endParaRPr lang="en-US" kern="1200" dirty="0">
              <a:latin typeface="Times New Roman" panose="02020603050405020304" pitchFamily="18" charset="0"/>
              <a:ea typeface="+mj-ea"/>
              <a:cs typeface="+mj-cs"/>
            </a:endParaRPr>
          </a:p>
        </p:txBody>
      </p:sp>
      <p:sp>
        <p:nvSpPr>
          <p:cNvPr id="4" name="Content Placeholder 3"/>
          <p:cNvSpPr>
            <a:spLocks noGrp="1"/>
          </p:cNvSpPr>
          <p:nvPr>
            <p:ph type="body" idx="1"/>
          </p:nvPr>
        </p:nvSpPr>
        <p:spPr>
          <a:xfrm>
            <a:off x="457201" y="1794155"/>
            <a:ext cx="2798618" cy="1661963"/>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mn-lt"/>
                <a:ea typeface="ＭＳ Ｐゴシック" charset="-128"/>
                <a:cs typeface="+mn-cs"/>
              </a:rPr>
              <a:t>x is still 0, and now y is 1, so increase the red for pixel (0,1</a:t>
            </a:r>
            <a:r>
              <a:rPr lang="en-US" altLang="en-US" sz="2400" kern="1200" dirty="0" smtClean="0">
                <a:solidFill>
                  <a:srgbClr val="000000"/>
                </a:solidFill>
                <a:latin typeface="+mn-lt"/>
                <a:ea typeface="ＭＳ Ｐゴシック" charset="-128"/>
                <a:cs typeface="+mn-cs"/>
              </a:rPr>
              <a:t>)</a:t>
            </a:r>
          </a:p>
        </p:txBody>
      </p:sp>
      <p:pic>
        <p:nvPicPr>
          <p:cNvPr id="6" name="Picture 5" descr="An arrow points towards the code. 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rotWithShape="1">
          <a:blip r:embed="rId2"/>
          <a:srcRect t="3911" r="2856" b="5071"/>
          <a:stretch/>
        </p:blipFill>
        <p:spPr>
          <a:xfrm>
            <a:off x="3449342" y="1794155"/>
            <a:ext cx="4710965" cy="1977421"/>
          </a:xfrm>
          <a:prstGeom prst="rect">
            <a:avLst/>
          </a:prstGeom>
        </p:spPr>
      </p:pic>
      <p:sp>
        <p:nvSpPr>
          <p:cNvPr id="5" name="Content Placeholder 4"/>
          <p:cNvSpPr>
            <a:spLocks noGrp="1"/>
          </p:cNvSpPr>
          <p:nvPr>
            <p:ph type="body" idx="2"/>
          </p:nvPr>
        </p:nvSpPr>
        <p:spPr>
          <a:xfrm>
            <a:off x="457200" y="4255023"/>
            <a:ext cx="8229600" cy="923299"/>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mn-lt"/>
                <a:ea typeface="ＭＳ Ｐゴシック" charset="-128"/>
                <a:cs typeface="+mn-cs"/>
              </a:rPr>
              <a:t>We continue along this way, with y taking on every value from 0 to the height of the picture (minus 1</a:t>
            </a:r>
            <a:r>
              <a:rPr lang="en-US" altLang="en-US" sz="2400" kern="1200" dirty="0" smtClean="0">
                <a:solidFill>
                  <a:srgbClr val="000000"/>
                </a:solidFill>
                <a:latin typeface="+mn-lt"/>
                <a:ea typeface="ＭＳ Ｐゴシック" charset="-128"/>
                <a:cs typeface="+mn-cs"/>
              </a:rPr>
              <a:t>).</a:t>
            </a:r>
          </a:p>
        </p:txBody>
      </p:sp>
    </p:spTree>
    <p:extLst>
      <p:ext uri="{BB962C8B-B14F-4D97-AF65-F5344CB8AC3E}">
        <p14:creationId xmlns:p14="http://schemas.microsoft.com/office/powerpoint/2010/main" val="2099322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Finally, Next Column</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863439"/>
            <a:ext cx="3477491" cy="2554515"/>
          </a:xfrm>
        </p:spPr>
        <p:txBody>
          <a:bodyPr wrap="square" lIns="91425" tIns="91425" rIns="91425" bIns="91425">
            <a:spAutoFit/>
          </a:bodyPr>
          <a:lstStyle/>
          <a:p>
            <a:pPr marL="0" lvl="0" indent="0" eaLnBrk="0" fontAlgn="base" hangingPunct="0">
              <a:spcAft>
                <a:spcPct val="0"/>
              </a:spcAft>
              <a:buNone/>
            </a:pPr>
            <a:r>
              <a:rPr lang="en-US" altLang="en-US" sz="2200" kern="1200" dirty="0">
                <a:solidFill>
                  <a:srgbClr val="000000"/>
                </a:solidFill>
                <a:latin typeface="Arial (Body)"/>
                <a:ea typeface="ＭＳ Ｐゴシック" charset="-128"/>
                <a:cs typeface="+mn-cs"/>
              </a:rPr>
              <a:t>Now that </a:t>
            </a:r>
            <a:r>
              <a:rPr lang="en-US" altLang="en-US" sz="2200" kern="1200" dirty="0" smtClean="0">
                <a:solidFill>
                  <a:srgbClr val="000000"/>
                </a:solidFill>
                <a:latin typeface="Arial (Body)"/>
                <a:ea typeface="ＭＳ Ｐゴシック" charset="-128"/>
                <a:cs typeface="+mn-cs"/>
              </a:rPr>
              <a:t>we</a:t>
            </a:r>
            <a:r>
              <a:rPr lang="en-US" altLang="ja-JP" sz="2200" kern="1200" dirty="0" smtClean="0">
                <a:solidFill>
                  <a:srgbClr val="000000"/>
                </a:solidFill>
                <a:latin typeface="Arial (Body)"/>
                <a:ea typeface="ＭＳ Ｐゴシック" charset="-128"/>
                <a:cs typeface="+mn-cs"/>
              </a:rPr>
              <a:t>’re </a:t>
            </a:r>
            <a:r>
              <a:rPr lang="en-US" altLang="ja-JP" sz="2200" kern="1200" dirty="0">
                <a:solidFill>
                  <a:srgbClr val="000000"/>
                </a:solidFill>
                <a:latin typeface="Arial (Body)"/>
                <a:ea typeface="ＭＳ Ｐゴシック" charset="-128"/>
                <a:cs typeface="+mn-cs"/>
              </a:rPr>
              <a:t>done with the loop for y, we get back to the </a:t>
            </a:r>
            <a:r>
              <a:rPr lang="en-US" altLang="ja-JP" sz="2200" kern="1200" dirty="0" smtClean="0">
                <a:solidFill>
                  <a:srgbClr val="000000"/>
                </a:solidFill>
                <a:latin typeface="Arial (Body)"/>
                <a:ea typeface="ＭＳ Ｐゴシック" charset="-128"/>
                <a:cs typeface="+mn-cs"/>
              </a:rPr>
              <a:t>FOR loop </a:t>
            </a:r>
            <a:r>
              <a:rPr lang="en-US" altLang="ja-JP" sz="2200" kern="1200" dirty="0">
                <a:solidFill>
                  <a:srgbClr val="000000"/>
                </a:solidFill>
                <a:latin typeface="Arial (Body)"/>
                <a:ea typeface="ＭＳ Ｐゴシック" charset="-128"/>
                <a:cs typeface="+mn-cs"/>
              </a:rPr>
              <a:t>for x.</a:t>
            </a:r>
            <a:br>
              <a:rPr lang="en-US" altLang="ja-JP" sz="2200" kern="1200" dirty="0">
                <a:solidFill>
                  <a:srgbClr val="000000"/>
                </a:solidFill>
                <a:latin typeface="Arial (Body)"/>
                <a:ea typeface="ＭＳ Ｐゴシック" charset="-128"/>
                <a:cs typeface="+mn-cs"/>
              </a:rPr>
            </a:br>
            <a:r>
              <a:rPr lang="en-US" altLang="ja-JP" sz="2200" kern="1200" dirty="0">
                <a:solidFill>
                  <a:srgbClr val="000000"/>
                </a:solidFill>
                <a:latin typeface="Arial (Body)"/>
                <a:ea typeface="ＭＳ Ｐゴシック" charset="-128"/>
                <a:cs typeface="+mn-cs"/>
              </a:rPr>
              <a:t>x takes on the value 1, and we go back to the y loop to process all the pixels in the column x=1</a:t>
            </a:r>
            <a:r>
              <a:rPr lang="en-US" altLang="ja-JP" sz="2200" kern="1200" dirty="0" smtClean="0">
                <a:solidFill>
                  <a:srgbClr val="000000"/>
                </a:solidFill>
                <a:latin typeface="Arial (Body)"/>
                <a:ea typeface="ＭＳ Ｐゴシック" charset="-128"/>
                <a:cs typeface="+mn-cs"/>
              </a:rPr>
              <a:t>.</a:t>
            </a:r>
          </a:p>
        </p:txBody>
      </p:sp>
      <p:pic>
        <p:nvPicPr>
          <p:cNvPr id="5" name="Picture 4" descr="An arrow points towards the first line of the code. Computer code. The code has 6 lines. The lines read as follows. Line 1. D e f increase Red 2 left parenthesis picture right parenthesis colon. Line 2, indented once. for x in range left parenthesis 0 comma get Width left parenthesis picture right parenthesis right parenthesis colon. Line 3, indented twice. for y in range left parenthesis 0 comma get Height left parenthesis picture right parenthesis right parenthesis colon. Line 4, indented 3 times. p x equals get Pixel left parenthesis picture comma x comma y right parenthesis. Line 5, indented 4 times. value equals get Red left parenthesis p x right parenthesis. Line 6, indented 4 times. set Red left parenthesis p x comma value asterisk 1 period 1 right parenthesis."/>
          <p:cNvPicPr>
            <a:picLocks noChangeAspect="1"/>
          </p:cNvPicPr>
          <p:nvPr/>
        </p:nvPicPr>
        <p:blipFill rotWithShape="1">
          <a:blip r:embed="rId2"/>
          <a:srcRect t="2548" r="1373" b="6268"/>
          <a:stretch/>
        </p:blipFill>
        <p:spPr>
          <a:xfrm>
            <a:off x="4011011" y="1863439"/>
            <a:ext cx="4717354" cy="2036618"/>
          </a:xfrm>
          <a:prstGeom prst="rect">
            <a:avLst/>
          </a:prstGeom>
        </p:spPr>
      </p:pic>
    </p:spTree>
    <p:extLst>
      <p:ext uri="{BB962C8B-B14F-4D97-AF65-F5344CB8AC3E}">
        <p14:creationId xmlns:p14="http://schemas.microsoft.com/office/powerpoint/2010/main" val="208513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Can You Do if You Know Where the Pixels are? One Answer: Mirroring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8622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Imagine a mirror horizontally across the </a:t>
            </a:r>
            <a:r>
              <a:rPr lang="en-US" altLang="en-US" sz="2400" kern="1200" dirty="0" smtClean="0">
                <a:solidFill>
                  <a:srgbClr val="000000"/>
                </a:solidFill>
                <a:latin typeface="Arial (Body)"/>
                <a:ea typeface="ＭＳ Ｐゴシック" charset="-128"/>
              </a:rPr>
              <a:t>picture,</a:t>
            </a:r>
            <a:r>
              <a:rPr lang="en-US" altLang="en-US" sz="2400" kern="1200" baseline="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or </a:t>
            </a:r>
            <a:r>
              <a:rPr lang="en-US" altLang="en-US" sz="2400" kern="1200" dirty="0">
                <a:solidFill>
                  <a:srgbClr val="000000"/>
                </a:solidFill>
                <a:latin typeface="Arial (Body)"/>
                <a:ea typeface="ＭＳ Ｐゴシック" charset="-128"/>
              </a:rPr>
              <a:t>vertically</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would we see?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do generate that digitally?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simply </a:t>
            </a:r>
            <a:r>
              <a:rPr lang="en-US" altLang="en-US" sz="2400" b="1" kern="1200" dirty="0">
                <a:solidFill>
                  <a:srgbClr val="000000"/>
                </a:solidFill>
                <a:latin typeface="Arial (Body)"/>
                <a:ea typeface="ＭＳ Ｐゴシック" charset="-128"/>
                <a:cs typeface="+mn-cs"/>
              </a:rPr>
              <a:t>copy</a:t>
            </a:r>
            <a:r>
              <a:rPr lang="en-US" altLang="en-US" sz="2400" kern="1200" dirty="0">
                <a:solidFill>
                  <a:srgbClr val="000000"/>
                </a:solidFill>
                <a:latin typeface="Arial (Body)"/>
                <a:ea typeface="ＭＳ Ｐゴシック" charset="-128"/>
                <a:cs typeface="+mn-cs"/>
              </a:rPr>
              <a:t> the colors of pixels from one place to </a:t>
            </a:r>
            <a:r>
              <a:rPr lang="en-US" altLang="en-US" sz="2400" kern="1200" dirty="0" smtClean="0">
                <a:solidFill>
                  <a:srgbClr val="000000"/>
                </a:solidFill>
                <a:latin typeface="Arial (Body)"/>
                <a:ea typeface="ＭＳ Ｐゴシック" charset="-128"/>
                <a:cs typeface="+mn-cs"/>
              </a:rPr>
              <a:t>another</a:t>
            </a:r>
          </a:p>
        </p:txBody>
      </p:sp>
    </p:spTree>
    <p:extLst>
      <p:ext uri="{BB962C8B-B14F-4D97-AF65-F5344CB8AC3E}">
        <p14:creationId xmlns:p14="http://schemas.microsoft.com/office/powerpoint/2010/main" val="632693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Work </a:t>
            </a:r>
            <a:r>
              <a:rPr lang="en-US" altLang="en-US" kern="1200" dirty="0" smtClean="0">
                <a:latin typeface="Times New Roman" panose="02020603050405020304" pitchFamily="18" charset="0"/>
                <a:ea typeface="ＭＳ Ｐゴシック" charset="-128"/>
              </a:rPr>
              <a:t>it </a:t>
            </a:r>
            <a:r>
              <a:rPr lang="en-US" altLang="en-US" kern="1200" dirty="0">
                <a:latin typeface="Times New Roman" panose="02020603050405020304" pitchFamily="18" charset="0"/>
                <a:ea typeface="ＭＳ Ｐゴシック" charset="-128"/>
              </a:rPr>
              <a:t>out with Matrices</a:t>
            </a:r>
          </a:p>
        </p:txBody>
      </p:sp>
      <p:sp>
        <p:nvSpPr>
          <p:cNvPr id="3" name="Content Placeholder 2"/>
          <p:cNvSpPr>
            <a:spLocks noGrp="1"/>
          </p:cNvSpPr>
          <p:nvPr>
            <p:ph type="body" idx="1"/>
          </p:nvPr>
        </p:nvSpPr>
        <p:spPr>
          <a:xfrm>
            <a:off x="457200" y="1600200"/>
            <a:ext cx="4535714" cy="553968"/>
          </a:xfrm>
        </p:spPr>
        <p:txBody>
          <a:bodyPr wrap="square" lIns="91425" tIns="91425" rIns="91425" bIns="91425">
            <a:spAutoFit/>
          </a:bodyPr>
          <a:lstStyle/>
          <a:p>
            <a:pPr marL="255651" lvl="0" indent="-255651">
              <a:spcAft>
                <a:spcPct val="0"/>
              </a:spcAft>
              <a:buFont typeface="Arial" panose="020B0604020202020204" pitchFamily="34" charset="0"/>
              <a:buChar char="•"/>
              <a:defRPr/>
            </a:pPr>
            <a:r>
              <a:rPr lang="en-US" sz="2400" kern="1200" dirty="0">
                <a:solidFill>
                  <a:srgbClr val="000000"/>
                </a:solidFill>
                <a:latin typeface="+mn-lt"/>
                <a:ea typeface="ＭＳ Ｐゴシック" charset="0"/>
                <a:cs typeface="+mn-cs"/>
              </a:rPr>
              <a:t>mirrorPoint is halfway across</a:t>
            </a:r>
            <a:r>
              <a:rPr lang="en-US" sz="2400" kern="1200" dirty="0" smtClean="0">
                <a:solidFill>
                  <a:srgbClr val="000000"/>
                </a:solidFill>
                <a:latin typeface="+mn-lt"/>
                <a:ea typeface="ＭＳ Ｐゴシック" charset="0"/>
                <a:cs typeface="+mn-cs"/>
              </a:rPr>
              <a:t>:</a:t>
            </a:r>
          </a:p>
        </p:txBody>
      </p:sp>
      <p:graphicFrame>
        <p:nvGraphicFramePr>
          <p:cNvPr id="6" name="Object 5" descr="get Width left parenthesis picture right parenthesis over 2"/>
          <p:cNvGraphicFramePr>
            <a:graphicFrameLocks noChangeAspect="1"/>
          </p:cNvGraphicFramePr>
          <p:nvPr>
            <p:extLst>
              <p:ext uri="{D42A27DB-BD31-4B8C-83A1-F6EECF244321}">
                <p14:modId xmlns:p14="http://schemas.microsoft.com/office/powerpoint/2010/main" val="3978717324"/>
              </p:ext>
            </p:extLst>
          </p:nvPr>
        </p:nvGraphicFramePr>
        <p:xfrm>
          <a:off x="4827670" y="1630464"/>
          <a:ext cx="2796604" cy="494974"/>
        </p:xfrm>
        <a:graphic>
          <a:graphicData uri="http://schemas.openxmlformats.org/presentationml/2006/ole">
            <mc:AlternateContent xmlns:mc="http://schemas.openxmlformats.org/markup-compatibility/2006">
              <mc:Choice xmlns:v="urn:schemas-microsoft-com:vml" Requires="v">
                <p:oleObj spid="_x0000_s3477" name="Equation" r:id="rId3" imgW="1434960" imgH="253800" progId="Equation.DSMT4">
                  <p:embed/>
                </p:oleObj>
              </mc:Choice>
              <mc:Fallback>
                <p:oleObj name="Equation" r:id="rId3" imgW="1434960" imgH="253800" progId="Equation.DSMT4">
                  <p:embed/>
                  <p:pic>
                    <p:nvPicPr>
                      <p:cNvPr id="0" name=""/>
                      <p:cNvPicPr/>
                      <p:nvPr/>
                    </p:nvPicPr>
                    <p:blipFill>
                      <a:blip r:embed="rId4"/>
                      <a:stretch>
                        <a:fillRect/>
                      </a:stretch>
                    </p:blipFill>
                    <p:spPr>
                      <a:xfrm>
                        <a:off x="4827670" y="1630464"/>
                        <a:ext cx="2796604" cy="494974"/>
                      </a:xfrm>
                      <a:prstGeom prst="rect">
                        <a:avLst/>
                      </a:prstGeom>
                    </p:spPr>
                  </p:pic>
                </p:oleObj>
              </mc:Fallback>
            </mc:AlternateContent>
          </a:graphicData>
        </a:graphic>
      </p:graphicFrame>
      <p:pic>
        <p:nvPicPr>
          <p:cNvPr id="5" name="Picture 4" descr="A screenshot represents a pixel array mirroring the points. The screenshot has four grid boxes, two on top and two in the bottom. The first grid box has 2 rows and 2 columns. The values are as follows: (0,0),1; (0,1),2; (1,0),4; (1,1),5. Grid (0,0) is labeled, left Pixel and (0,1) is labeled, right Pixel. A note below reads, mirror point equals 2 divided by 2 equals 1. The second grid box has 2 rows and 2 columns. The values are as follows: (0,0),1; (0,1),1; (1,0),4; (1,1),4. The third grid box has 2 rows and 3 columns. The values are as follows: (0,0), 1; (0,1),2;(0,2),3;(1,0),4;(1,1),5;(1,2),6. Grid (0,0) is labeled, left Pixel and (0,2) is labeled, right Pixel. A note below reads, mirror point equals 3 divided by 2 equals 1. The fourth grid box has 2 rows and 3 columns. The values are as follows: (0,0), 1; (0,1),2;(0,2),1;(1,0),4;(1,1),5;(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98" y="2382228"/>
            <a:ext cx="3742004" cy="2969845"/>
          </a:xfrm>
          <a:prstGeom prst="rect">
            <a:avLst/>
          </a:prstGeom>
        </p:spPr>
      </p:pic>
      <p:sp>
        <p:nvSpPr>
          <p:cNvPr id="4" name="Content Placeholder 3"/>
          <p:cNvSpPr>
            <a:spLocks noGrp="1"/>
          </p:cNvSpPr>
          <p:nvPr>
            <p:ph type="body" idx="2"/>
          </p:nvPr>
        </p:nvSpPr>
        <p:spPr>
          <a:xfrm>
            <a:off x="457200" y="5566065"/>
            <a:ext cx="8229600" cy="553968"/>
          </a:xfrm>
        </p:spPr>
        <p:txBody>
          <a:bodyPr wrap="square" lIns="91425" tIns="91425" rIns="91425" bIns="91425" anchor="ctr">
            <a:spAutoFit/>
          </a:bodyPr>
          <a:lstStyle/>
          <a:p>
            <a:pPr marL="0" lvl="0" indent="0" eaLnBrk="0" fontAlgn="base" hangingPunct="0">
              <a:spcAft>
                <a:spcPct val="0"/>
              </a:spcAft>
              <a:buNone/>
              <a:defRPr/>
            </a:pPr>
            <a:r>
              <a:rPr lang="en-US" sz="2400" kern="1200" dirty="0" smtClean="0">
                <a:solidFill>
                  <a:srgbClr val="000000"/>
                </a:solidFill>
                <a:latin typeface="+mn-lt"/>
                <a:ea typeface="ＭＳ Ｐゴシック" charset="-128"/>
                <a:cs typeface="+mn-cs"/>
              </a:rPr>
              <a:t>If left pixel is at (x,y), right pixel is at (width-x-1,y)</a:t>
            </a:r>
          </a:p>
        </p:txBody>
      </p:sp>
    </p:spTree>
    <p:extLst>
      <p:ext uri="{BB962C8B-B14F-4D97-AF65-F5344CB8AC3E}">
        <p14:creationId xmlns:p14="http://schemas.microsoft.com/office/powerpoint/2010/main" val="3518937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Recipe for Mirroring</a:t>
            </a:r>
            <a:endParaRPr lang="en-US" sz="2000" b="0" kern="1200" dirty="0">
              <a:latin typeface="Times New Roman" panose="02020603050405020304" pitchFamily="18" charset="0"/>
              <a:ea typeface="+mj-ea"/>
              <a:cs typeface="+mj-cs"/>
            </a:endParaRPr>
          </a:p>
        </p:txBody>
      </p:sp>
      <p:pic>
        <p:nvPicPr>
          <p:cNvPr id="5" name="Picture 5" descr="A screenshot represents a photo of a motorcycle and its mirrored configurations. In the first screenshot titled media sources back slash blue motorcycle period j p g; the photo has the following configurations zoom x equals 0, zoom y equals 0. R: 73, G: 81, B: 32 and color at location equals dark green. And then, an image of a motorcycle is present on the left vertical axis. In the second screenshot titled media sources back slash blue motorcycle period j p g, the photo has the following zoom x equals 639, zoom y equals 0. R: 73, G: 81, B: 32 and color at location equals dark green. And then, an image of the mirrored motorcycle is present on the vertical ax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647" y="1541091"/>
            <a:ext cx="4794704" cy="230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omputer code. The code has 9 lines. The lines read as follows. Line 1. D e f mirror Vertical left parenthesis source right parenthesis colon. Line 2, indented once. Mirror Point equals get Width left parenthesis source right parenthesis forward slash 2. Line 3, indented once. width equals get Width left parenthesis source right parenthesis. Line 4, indented once. for y in range left parenthesis 0 comma get Height left parenthesis source right parenthesis right parenthesis colon. Line 5, indented twice. for x in range left parenthesis 0 comma mirror Point right parenthesis colon. Line 6, indented 3 times. left Pixel equals get Pixel left parenthesis source comma x comma y right parenthesis. Line 7, indented 3 times. right Pixel equals get Pixel left parenthesis source comma width minus x minus 1 comma y right parenthesis. Line 8, indented 3 times. color equals get Color left parenthesis left Pixel right parenthesis. Line 9, indented 3 times. set Color left parenthesis right Pixel comma color right parenthesis."/>
          <p:cNvPicPr>
            <a:picLocks noChangeAspect="1"/>
          </p:cNvPicPr>
          <p:nvPr/>
        </p:nvPicPr>
        <p:blipFill rotWithShape="1">
          <a:blip r:embed="rId3"/>
          <a:srcRect l="1462" t="2053" b="4071"/>
          <a:stretch/>
        </p:blipFill>
        <p:spPr>
          <a:xfrm>
            <a:off x="2545477" y="3999118"/>
            <a:ext cx="4053045" cy="2240280"/>
          </a:xfrm>
          <a:prstGeom prst="rect">
            <a:avLst/>
          </a:prstGeom>
        </p:spPr>
      </p:pic>
    </p:spTree>
    <p:extLst>
      <p:ext uri="{BB962C8B-B14F-4D97-AF65-F5344CB8AC3E}">
        <p14:creationId xmlns:p14="http://schemas.microsoft.com/office/powerpoint/2010/main" val="2710986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a:t>
            </a:r>
            <a:r>
              <a:rPr lang="en-US" dirty="0" smtClean="0">
                <a:solidFill>
                  <a:schemeClr val="tx2"/>
                </a:solidFill>
              </a:rPr>
              <a:t>Objectives </a:t>
            </a:r>
            <a:r>
              <a:rPr lang="en-US" sz="2000" b="0" dirty="0" smtClean="0">
                <a:solidFill>
                  <a:schemeClr val="tx2"/>
                </a:solidFill>
              </a:rPr>
              <a:t>(1 of 2)</a:t>
            </a:r>
            <a:endParaRPr lang="en-US" sz="2000" b="0" dirty="0">
              <a:solidFill>
                <a:schemeClr val="tx2"/>
              </a:solidFill>
            </a:endParaRPr>
          </a:p>
        </p:txBody>
      </p:sp>
      <p:sp>
        <p:nvSpPr>
          <p:cNvPr id="3" name="Content Placeholder 2"/>
          <p:cNvSpPr>
            <a:spLocks noGrp="1"/>
          </p:cNvSpPr>
          <p:nvPr>
            <p:ph idx="1"/>
          </p:nvPr>
        </p:nvSpPr>
        <p:spPr>
          <a:xfrm>
            <a:off x="457200" y="1600200"/>
            <a:ext cx="8229600" cy="4163291"/>
          </a:xfrm>
        </p:spPr>
        <p:txBody>
          <a:bodyPr/>
          <a:lstStyle/>
          <a:p>
            <a:pPr marL="0" indent="0">
              <a:buNone/>
            </a:pPr>
            <a:r>
              <a:rPr lang="en-US" sz="2400" b="1" dirty="0" smtClean="0">
                <a:solidFill>
                  <a:schemeClr val="tx2"/>
                </a:solidFill>
                <a:latin typeface="+mn-lt"/>
              </a:rPr>
              <a:t>5.1</a:t>
            </a:r>
            <a:r>
              <a:rPr lang="en-US" sz="2400" dirty="0" smtClean="0">
                <a:latin typeface="+mn-lt"/>
              </a:rPr>
              <a:t> To </a:t>
            </a:r>
            <a:r>
              <a:rPr lang="en-US" sz="2400" dirty="0">
                <a:latin typeface="+mn-lt"/>
              </a:rPr>
              <a:t>understand how images are digitized by taking advantage of limits in </a:t>
            </a:r>
            <a:r>
              <a:rPr lang="en-US" sz="2400" dirty="0" smtClean="0">
                <a:latin typeface="+mn-lt"/>
              </a:rPr>
              <a:t>human vision</a:t>
            </a:r>
            <a:r>
              <a:rPr lang="en-US" sz="2400" dirty="0">
                <a:latin typeface="+mn-lt"/>
              </a:rPr>
              <a:t>.</a:t>
            </a:r>
          </a:p>
          <a:p>
            <a:pPr marL="0" indent="0">
              <a:buNone/>
            </a:pPr>
            <a:r>
              <a:rPr lang="en-US" sz="2400" b="1" dirty="0" smtClean="0">
                <a:solidFill>
                  <a:schemeClr val="tx2"/>
                </a:solidFill>
                <a:latin typeface="+mn-lt"/>
              </a:rPr>
              <a:t>5.2</a:t>
            </a:r>
            <a:r>
              <a:rPr lang="en-US" sz="2400" dirty="0" smtClean="0">
                <a:solidFill>
                  <a:schemeClr val="tx2"/>
                </a:solidFill>
                <a:latin typeface="+mn-lt"/>
              </a:rPr>
              <a:t> </a:t>
            </a:r>
            <a:r>
              <a:rPr lang="en-US" sz="2400" dirty="0" smtClean="0">
                <a:latin typeface="+mn-lt"/>
              </a:rPr>
              <a:t>To </a:t>
            </a:r>
            <a:r>
              <a:rPr lang="en-US" sz="2400" dirty="0">
                <a:latin typeface="+mn-lt"/>
              </a:rPr>
              <a:t>identify different models for color, including </a:t>
            </a:r>
            <a:r>
              <a:rPr lang="en-US" sz="2400" dirty="0" smtClean="0">
                <a:latin typeface="+mn-lt"/>
              </a:rPr>
              <a:t>R</a:t>
            </a:r>
            <a:r>
              <a:rPr lang="en-US" sz="100" dirty="0" smtClean="0">
                <a:latin typeface="+mn-lt"/>
              </a:rPr>
              <a:t> </a:t>
            </a:r>
            <a:r>
              <a:rPr lang="en-US" sz="2400" dirty="0" smtClean="0">
                <a:latin typeface="+mn-lt"/>
              </a:rPr>
              <a:t>G</a:t>
            </a:r>
            <a:r>
              <a:rPr lang="en-US" sz="100" dirty="0" smtClean="0">
                <a:latin typeface="+mn-lt"/>
              </a:rPr>
              <a:t> </a:t>
            </a:r>
            <a:r>
              <a:rPr lang="en-US" sz="2400" dirty="0" smtClean="0">
                <a:latin typeface="+mn-lt"/>
              </a:rPr>
              <a:t>B</a:t>
            </a:r>
            <a:r>
              <a:rPr lang="en-US" sz="2400" dirty="0">
                <a:latin typeface="+mn-lt"/>
              </a:rPr>
              <a:t>, the most common one </a:t>
            </a:r>
            <a:r>
              <a:rPr lang="en-US" sz="2400" dirty="0" smtClean="0">
                <a:latin typeface="+mn-lt"/>
              </a:rPr>
              <a:t>for computers</a:t>
            </a:r>
            <a:r>
              <a:rPr lang="en-US" sz="2400" dirty="0">
                <a:latin typeface="+mn-lt"/>
              </a:rPr>
              <a:t>.</a:t>
            </a:r>
          </a:p>
          <a:p>
            <a:pPr marL="0" indent="0">
              <a:buNone/>
            </a:pPr>
            <a:r>
              <a:rPr lang="en-US" sz="2400" b="1" dirty="0" smtClean="0">
                <a:solidFill>
                  <a:schemeClr val="tx2"/>
                </a:solidFill>
                <a:latin typeface="+mn-lt"/>
              </a:rPr>
              <a:t>5.3</a:t>
            </a:r>
            <a:r>
              <a:rPr lang="en-US" sz="2400" dirty="0" smtClean="0">
                <a:latin typeface="+mn-lt"/>
              </a:rPr>
              <a:t> To </a:t>
            </a:r>
            <a:r>
              <a:rPr lang="en-US" sz="2400" dirty="0">
                <a:latin typeface="+mn-lt"/>
              </a:rPr>
              <a:t>manipulate color values in pictures, like increasing or decreasing </a:t>
            </a:r>
            <a:r>
              <a:rPr lang="en-US" sz="2400" dirty="0" smtClean="0">
                <a:latin typeface="+mn-lt"/>
              </a:rPr>
              <a:t>red values</a:t>
            </a:r>
            <a:r>
              <a:rPr lang="en-US" sz="2400" dirty="0">
                <a:latin typeface="+mn-lt"/>
              </a:rPr>
              <a:t>.</a:t>
            </a:r>
          </a:p>
          <a:p>
            <a:pPr marL="0" indent="0">
              <a:buNone/>
            </a:pPr>
            <a:r>
              <a:rPr lang="en-US" sz="2400" b="1" dirty="0" smtClean="0">
                <a:solidFill>
                  <a:schemeClr val="tx2"/>
                </a:solidFill>
                <a:latin typeface="+mn-lt"/>
              </a:rPr>
              <a:t>5.4</a:t>
            </a:r>
            <a:r>
              <a:rPr lang="en-US" sz="2400" dirty="0" smtClean="0">
                <a:latin typeface="+mn-lt"/>
              </a:rPr>
              <a:t> To </a:t>
            </a:r>
            <a:r>
              <a:rPr lang="en-US" sz="2400" dirty="0">
                <a:latin typeface="+mn-lt"/>
              </a:rPr>
              <a:t>convert a color picture to grayscale, using more than one method.</a:t>
            </a:r>
          </a:p>
          <a:p>
            <a:pPr marL="0" indent="0">
              <a:buNone/>
            </a:pPr>
            <a:r>
              <a:rPr lang="en-US" sz="2400" b="1" dirty="0" smtClean="0">
                <a:solidFill>
                  <a:schemeClr val="tx2"/>
                </a:solidFill>
                <a:latin typeface="+mn-lt"/>
              </a:rPr>
              <a:t>5.5</a:t>
            </a:r>
            <a:r>
              <a:rPr lang="en-US" sz="2400" dirty="0" smtClean="0">
                <a:latin typeface="+mn-lt"/>
              </a:rPr>
              <a:t> To </a:t>
            </a:r>
            <a:r>
              <a:rPr lang="en-US" sz="2400" dirty="0">
                <a:latin typeface="+mn-lt"/>
              </a:rPr>
              <a:t>negate a picture</a:t>
            </a:r>
            <a:r>
              <a:rPr lang="en-US" sz="2400" dirty="0" smtClean="0">
                <a:latin typeface="+mn-lt"/>
              </a:rPr>
              <a:t>.</a:t>
            </a:r>
          </a:p>
        </p:txBody>
      </p:sp>
    </p:spTree>
    <p:extLst>
      <p:ext uri="{BB962C8B-B14F-4D97-AF65-F5344CB8AC3E}">
        <p14:creationId xmlns:p14="http://schemas.microsoft.com/office/powerpoint/2010/main" val="3122528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dirty="0"/>
              <a:t>Can We Do </a:t>
            </a:r>
            <a:r>
              <a:rPr lang="en-US" dirty="0" smtClean="0"/>
              <a:t>it </a:t>
            </a:r>
            <a:r>
              <a:rPr lang="en-US" dirty="0"/>
              <a:t>with a Horizontal Mirror?</a:t>
            </a:r>
            <a:endParaRPr lang="en-US" b="0" kern="1200" dirty="0">
              <a:latin typeface="Times New Roman" panose="02020603050405020304" pitchFamily="18" charset="0"/>
              <a:ea typeface="+mj-ea"/>
            </a:endParaRPr>
          </a:p>
        </p:txBody>
      </p:sp>
      <p:pic>
        <p:nvPicPr>
          <p:cNvPr id="3" name="Picture 2" descr="Computer code. The code has 9 lines. The lines read as follows. Line 1. D e f mirror Horizontal left parenthesis source right parenthesis colon. Line 2, indented once. Mirror Point equals get Height left parenthesis source right parenthesis forward slash 2. Line 3, indented once. Height equals get Height left parenthesis source right parenthesis. Line 4, indented once. for x in range left parenthesis 0 comma get Width left parenthesis source right parenthesis right parenthesis colon. Line 5, indented twice. for y in range left parenthesis 0 comma mirror Point right parenthesis colon. Line 6, indented 3 times. top Pixel equals get Pixel left parenthesis source comma x comma y right parenthesis. Line 7, indented 3 times. bottom Pixel equals get Pixel left parenthesis source comma x comma height minus y minus 1 right parenthesis. Line 8, indented 3 times. color equals get Color left parenthesis top Pixel right parenthesis. Line 9, indented 3 times. set Color left parenthesis bottom Pixel comma color right parenthesis."/>
          <p:cNvPicPr>
            <a:picLocks noChangeAspect="1"/>
          </p:cNvPicPr>
          <p:nvPr/>
        </p:nvPicPr>
        <p:blipFill rotWithShape="1">
          <a:blip r:embed="rId2"/>
          <a:srcRect l="1931" t="3002" r="1809" b="4102"/>
          <a:stretch/>
        </p:blipFill>
        <p:spPr>
          <a:xfrm>
            <a:off x="457200" y="1537857"/>
            <a:ext cx="6220692" cy="3228109"/>
          </a:xfrm>
          <a:prstGeom prst="rect">
            <a:avLst/>
          </a:prstGeom>
        </p:spPr>
      </p:pic>
    </p:spTree>
    <p:extLst>
      <p:ext uri="{BB962C8B-B14F-4D97-AF65-F5344CB8AC3E}">
        <p14:creationId xmlns:p14="http://schemas.microsoft.com/office/powerpoint/2010/main" val="600745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Of Course!</a:t>
            </a:r>
            <a:endParaRPr lang="en-US" altLang="en-US" kern="1200" dirty="0">
              <a:latin typeface="Times New Roman" panose="02020603050405020304" pitchFamily="18" charset="0"/>
              <a:ea typeface="ＭＳ Ｐゴシック" charset="-128"/>
            </a:endParaRPr>
          </a:p>
        </p:txBody>
      </p:sp>
      <p:pic>
        <p:nvPicPr>
          <p:cNvPr id="4" name="Picture 4" descr="A screenshot representing an image of a motorcycle and its mirrored configurations. In the screenshot titled media sources back slash blue motorcycle period j p g; the photo has the following configurations zoom x equals 0, zoom y equals 0. R: 73, G: 81, B: 32 and color at location equals dark green. An image of the mirrored motorcycle in a horizontal ax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81150"/>
            <a:ext cx="4519613"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3168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409709" cy="70785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If We Wanted to Copy Bottom to Top?</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Very simple: Swap the </a:t>
            </a:r>
            <a:r>
              <a:rPr lang="en-US" altLang="en-US" sz="2400" b="1" kern="1200" dirty="0">
                <a:solidFill>
                  <a:srgbClr val="000000"/>
                </a:solidFill>
                <a:latin typeface="Arial (Body)"/>
                <a:ea typeface="ＭＳ Ｐゴシック" charset="-128"/>
              </a:rPr>
              <a:t>order of pixels</a:t>
            </a:r>
            <a:r>
              <a:rPr lang="en-US" altLang="en-US" sz="2400" kern="1200" dirty="0">
                <a:solidFill>
                  <a:srgbClr val="000000"/>
                </a:solidFill>
                <a:latin typeface="Arial (Body)"/>
                <a:ea typeface="ＭＳ Ｐゴシック" charset="-128"/>
              </a:rPr>
              <a:t> in the bottom </a:t>
            </a:r>
            <a:r>
              <a:rPr lang="en-US" altLang="en-US" sz="2400" kern="1200" dirty="0" smtClean="0">
                <a:solidFill>
                  <a:srgbClr val="000000"/>
                </a:solidFill>
                <a:latin typeface="Arial (Body)"/>
                <a:ea typeface="ＭＳ Ｐゴシック" charset="-128"/>
              </a:rPr>
              <a:t>lines</a:t>
            </a:r>
          </a:p>
        </p:txBody>
      </p:sp>
      <p:pic>
        <p:nvPicPr>
          <p:cNvPr id="4" name="Picture 3" descr="The code has 9 lines. The lines read as follows. Line 1. d e f mirror Bot Top left parenthesis source right parenthesis colon. Line 2, indented once. mirror Point equals get Height left parenthesis source right parenthesis forward slash 2. Line 3, indented once. height equals get Height left parenthesis source right parenthesis. Line 4, indented once. for x in range left0020parenthesis 0 comma get Width left parenthesis source right parenthesis right parenthesis colon. Line 5, indented twice. for y in range left parenthesis 0 comma mirror Point right parenthesis colon. Line 6, indented 3 times. top Pixel equals get Pixel left parenthesis&#10;source comma x comma y right parenthesis. Line 7, indented 3 times. bottom Pixel equals get Pixel left parenthesis source comma x comma height slash y minus 1 right parenthesis. Line 8, indented 3 times. color equals get Color left parenthesis bottom Pixel right parenthesis. Line 9,&#10;indented 3 times. set Color left parenthesis top Pixel comma color right parenthesis."/>
          <p:cNvPicPr>
            <a:picLocks noChangeAspect="1"/>
          </p:cNvPicPr>
          <p:nvPr/>
        </p:nvPicPr>
        <p:blipFill rotWithShape="1">
          <a:blip r:embed="rId2"/>
          <a:srcRect l="1726" t="2320" r="2187" b="3559"/>
          <a:stretch/>
        </p:blipFill>
        <p:spPr>
          <a:xfrm>
            <a:off x="762002" y="2313709"/>
            <a:ext cx="5763490" cy="3158836"/>
          </a:xfrm>
          <a:prstGeom prst="rect">
            <a:avLst/>
          </a:prstGeom>
        </p:spPr>
      </p:pic>
    </p:spTree>
    <p:extLst>
      <p:ext uri="{BB962C8B-B14F-4D97-AF65-F5344CB8AC3E}">
        <p14:creationId xmlns:p14="http://schemas.microsoft.com/office/powerpoint/2010/main" val="2082962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Mirroring Bottom to Top</a:t>
            </a:r>
            <a:endParaRPr lang="en-US" altLang="en-US" kern="1200" dirty="0">
              <a:latin typeface="Times New Roman" panose="02020603050405020304" pitchFamily="18" charset="0"/>
              <a:ea typeface="ＭＳ Ｐゴシック" charset="-128"/>
            </a:endParaRPr>
          </a:p>
        </p:txBody>
      </p:sp>
      <p:pic>
        <p:nvPicPr>
          <p:cNvPr id="4" name="Picture 4" descr="A screenshot representing an image of a motorcycle and its mirrored configurations. In the screenshot titled media sources back slash blue motorcycle period j p g, the photo has the following values: zoom x equals 0, zoom y equals 0. R: 164, G: 136, B: 122 and color at location equals cream brown. An image of the mirrored motorcycle is present in a bottom to top ax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00287" y="1535113"/>
            <a:ext cx="4543425" cy="4389437"/>
          </a:xfrm>
          <a:prstGeom prst="rect">
            <a:avLst/>
          </a:prstGeom>
          <a:noFill/>
          <a:ln>
            <a:noFill/>
          </a:ln>
        </p:spPr>
      </p:pic>
    </p:spTree>
    <p:extLst>
      <p:ext uri="{BB962C8B-B14F-4D97-AF65-F5344CB8AC3E}">
        <p14:creationId xmlns:p14="http://schemas.microsoft.com/office/powerpoint/2010/main" val="3015110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Doing Something Useful with Mirroring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943350"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Mirroring can be used to create interesting effects, but it can also be used to create realistic effects.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Consider this image from a trip to Athens, Greece.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Can we </a:t>
            </a:r>
            <a:r>
              <a:rPr lang="en-US" altLang="ja-JP" sz="2400" kern="1200" dirty="0" smtClean="0">
                <a:solidFill>
                  <a:srgbClr val="000000"/>
                </a:solidFill>
                <a:latin typeface="+mn-lt"/>
                <a:ea typeface="ＭＳ Ｐゴシック" charset="-128"/>
                <a:cs typeface="+mn-cs"/>
              </a:rPr>
              <a:t>“repair” </a:t>
            </a:r>
            <a:r>
              <a:rPr lang="en-US" altLang="ja-JP" sz="2400" kern="1200" dirty="0">
                <a:solidFill>
                  <a:srgbClr val="000000"/>
                </a:solidFill>
                <a:latin typeface="+mn-lt"/>
                <a:ea typeface="ＭＳ Ｐゴシック" charset="-128"/>
                <a:cs typeface="+mn-cs"/>
              </a:rPr>
              <a:t>the temple by mirroring the complete part onto the broken part</a:t>
            </a:r>
            <a:r>
              <a:rPr lang="en-US" altLang="ja-JP" sz="2400" kern="1200" dirty="0" smtClean="0">
                <a:solidFill>
                  <a:srgbClr val="000000"/>
                </a:solidFill>
                <a:latin typeface="+mn-lt"/>
                <a:ea typeface="ＭＳ Ｐゴシック" charset="-128"/>
                <a:cs typeface="+mn-cs"/>
              </a:rPr>
              <a:t>?</a:t>
            </a:r>
          </a:p>
        </p:txBody>
      </p:sp>
      <p:pic>
        <p:nvPicPr>
          <p:cNvPr id="5" name="Picture 4" descr="A photo of a temple with towering pillars supporting an ornately designed roof with half of its facade brok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0" y="2106172"/>
            <a:ext cx="4181475" cy="3135313"/>
          </a:xfrm>
          <a:prstGeom prst="rect">
            <a:avLst/>
          </a:prstGeom>
          <a:noFill/>
          <a:ln>
            <a:noFill/>
          </a:ln>
        </p:spPr>
      </p:pic>
    </p:spTree>
    <p:extLst>
      <p:ext uri="{BB962C8B-B14F-4D97-AF65-F5344CB8AC3E}">
        <p14:creationId xmlns:p14="http://schemas.microsoft.com/office/powerpoint/2010/main" val="3911119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Figuring out Where to Mirror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Use MediaTools to find the mirror point and the range that we want to </a:t>
            </a:r>
            <a:r>
              <a:rPr lang="en-US" altLang="en-US" sz="2400" kern="1200" dirty="0" smtClean="0">
                <a:solidFill>
                  <a:srgbClr val="000000"/>
                </a:solidFill>
                <a:latin typeface="Arial (Body)"/>
                <a:ea typeface="ＭＳ Ｐゴシック" charset="-128"/>
              </a:rPr>
              <a:t>copy</a:t>
            </a:r>
          </a:p>
        </p:txBody>
      </p:sp>
      <p:pic>
        <p:nvPicPr>
          <p:cNvPr id="5" name="Picture 4" descr="A photo of a temple with towering pillars supporting an ornately designed roof with half of its façade broken. Coordinates are plotted for the restoration of the other half of the roof design. Y coordinates are plotted on the base of the roof at 98 and at the highest end of the design at 28. X coordinates are plotted on one side of the temple from the base of the roof at 14, and at the middle part of the structure from the base of the roof at 2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05000" y="2811049"/>
            <a:ext cx="5334000" cy="3286125"/>
          </a:xfrm>
          <a:prstGeom prst="rect">
            <a:avLst/>
          </a:prstGeom>
          <a:noFill/>
          <a:ln>
            <a:noFill/>
          </a:ln>
        </p:spPr>
      </p:pic>
    </p:spTree>
    <p:extLst>
      <p:ext uri="{BB962C8B-B14F-4D97-AF65-F5344CB8AC3E}">
        <p14:creationId xmlns:p14="http://schemas.microsoft.com/office/powerpoint/2010/main" val="3284198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altLang="en-US" kern="1200" dirty="0">
                <a:latin typeface="Times New Roman" panose="02020603050405020304" pitchFamily="18" charset="0"/>
                <a:ea typeface="ＭＳ Ｐゴシック" charset="-128"/>
              </a:rPr>
              <a:t>Writing Functions for Specific </a:t>
            </a:r>
            <a:r>
              <a:rPr lang="en-US" altLang="en-US" kern="1200" dirty="0" smtClean="0">
                <a:latin typeface="Times New Roman" panose="02020603050405020304" pitchFamily="18" charset="0"/>
                <a:ea typeface="ＭＳ Ｐゴシック" charset="-128"/>
              </a:rPr>
              <a:t>Files…Generally</a:t>
            </a:r>
            <a:endParaRPr lang="en-US" dirty="0"/>
          </a:p>
        </p:txBody>
      </p:sp>
      <p:sp>
        <p:nvSpPr>
          <p:cNvPr id="3" name="Content Placeholder 2"/>
          <p:cNvSpPr>
            <a:spLocks noGrp="1"/>
          </p:cNvSpPr>
          <p:nvPr>
            <p:ph idx="1"/>
          </p:nvPr>
        </p:nvSpPr>
        <p:spPr>
          <a:xfrm>
            <a:off x="457200" y="1447801"/>
            <a:ext cx="8109284" cy="1343100"/>
          </a:xfrm>
        </p:spPr>
        <p:txBody>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The function to mirror the temple needs to work for one and only one file.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But we still </a:t>
            </a:r>
            <a:r>
              <a:rPr lang="en-US" altLang="en-US" sz="2400" kern="1200" dirty="0" smtClean="0">
                <a:solidFill>
                  <a:srgbClr val="000000"/>
                </a:solidFill>
                <a:latin typeface="+mn-lt"/>
                <a:ea typeface="ＭＳ Ｐゴシック" charset="-128"/>
              </a:rPr>
              <a:t>don</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want to write out the whole path</a:t>
            </a:r>
            <a:r>
              <a:rPr lang="en-US" altLang="ja-JP" sz="2400" kern="1200" dirty="0" smtClean="0">
                <a:solidFill>
                  <a:srgbClr val="000000"/>
                </a:solidFill>
                <a:latin typeface="+mn-lt"/>
                <a:ea typeface="ＭＳ Ｐゴシック" charset="-128"/>
              </a:rPr>
              <a:t>.</a:t>
            </a:r>
            <a:endParaRPr lang="en-US" altLang="ja-JP" sz="2400" kern="1200" dirty="0">
              <a:solidFill>
                <a:srgbClr val="000000"/>
              </a:solidFill>
              <a:latin typeface="+mn-lt"/>
              <a:ea typeface="ＭＳ Ｐゴシック" charset="-128"/>
            </a:endParaRPr>
          </a:p>
        </p:txBody>
      </p:sp>
      <p:sp>
        <p:nvSpPr>
          <p:cNvPr id="4" name="Content Placeholder 3"/>
          <p:cNvSpPr>
            <a:spLocks noGrp="1"/>
          </p:cNvSpPr>
          <p:nvPr>
            <p:ph idx="13"/>
          </p:nvPr>
        </p:nvSpPr>
        <p:spPr>
          <a:xfrm>
            <a:off x="1023342" y="2977327"/>
            <a:ext cx="793118" cy="563563"/>
          </a:xfrm>
        </p:spPr>
        <p:txBody>
          <a:bodyPr/>
          <a:lstStyle/>
          <a:p>
            <a:pPr marL="740664" lvl="1" indent="-283464"/>
            <a:r>
              <a:rPr lang="en-US" sz="2400" dirty="0">
                <a:latin typeface="+mn-lt"/>
              </a:rPr>
              <a:t> </a:t>
            </a:r>
          </a:p>
        </p:txBody>
      </p:sp>
      <p:graphicFrame>
        <p:nvGraphicFramePr>
          <p:cNvPr id="10" name="Object 9" descr="Set Media Path left parenthesis right parenthesis."/>
          <p:cNvGraphicFramePr>
            <a:graphicFrameLocks noChangeAspect="1"/>
          </p:cNvGraphicFramePr>
          <p:nvPr>
            <p:extLst>
              <p:ext uri="{D42A27DB-BD31-4B8C-83A1-F6EECF244321}">
                <p14:modId xmlns:p14="http://schemas.microsoft.com/office/powerpoint/2010/main" val="3976757450"/>
              </p:ext>
            </p:extLst>
          </p:nvPr>
        </p:nvGraphicFramePr>
        <p:xfrm>
          <a:off x="1883730" y="3087848"/>
          <a:ext cx="1912402" cy="359982"/>
        </p:xfrm>
        <a:graphic>
          <a:graphicData uri="http://schemas.openxmlformats.org/presentationml/2006/ole">
            <mc:AlternateContent xmlns:mc="http://schemas.openxmlformats.org/markup-compatibility/2006">
              <mc:Choice xmlns:v="urn:schemas-microsoft-com:vml" Requires="v">
                <p:oleObj spid="_x0000_s6937" name="Equation" r:id="rId3" imgW="1079280" imgH="203040" progId="Equation.DSMT4">
                  <p:embed/>
                </p:oleObj>
              </mc:Choice>
              <mc:Fallback>
                <p:oleObj name="Equation" r:id="rId3" imgW="1079280" imgH="203040" progId="Equation.DSMT4">
                  <p:embed/>
                  <p:pic>
                    <p:nvPicPr>
                      <p:cNvPr id="0" name=""/>
                      <p:cNvPicPr/>
                      <p:nvPr/>
                    </p:nvPicPr>
                    <p:blipFill>
                      <a:blip r:embed="rId4"/>
                      <a:stretch>
                        <a:fillRect/>
                      </a:stretch>
                    </p:blipFill>
                    <p:spPr>
                      <a:xfrm>
                        <a:off x="1883730" y="3087848"/>
                        <a:ext cx="1912402" cy="359982"/>
                      </a:xfrm>
                      <a:prstGeom prst="rect">
                        <a:avLst/>
                      </a:prstGeom>
                    </p:spPr>
                  </p:pic>
                </p:oleObj>
              </mc:Fallback>
            </mc:AlternateContent>
          </a:graphicData>
        </a:graphic>
      </p:graphicFrame>
      <p:sp>
        <p:nvSpPr>
          <p:cNvPr id="5" name="Content Placeholder 4"/>
          <p:cNvSpPr>
            <a:spLocks noGrp="1"/>
          </p:cNvSpPr>
          <p:nvPr>
            <p:ph sz="quarter" idx="14"/>
          </p:nvPr>
        </p:nvSpPr>
        <p:spPr>
          <a:xfrm>
            <a:off x="3808623" y="3103816"/>
            <a:ext cx="4878178" cy="280699"/>
          </a:xfrm>
        </p:spPr>
        <p:txBody>
          <a:bodyPr anchor="ctr"/>
          <a:lstStyle/>
          <a:p>
            <a:pPr marL="0" indent="0">
              <a:spcBef>
                <a:spcPts val="0"/>
              </a:spcBef>
              <a:buNone/>
            </a:pPr>
            <a:r>
              <a:rPr lang="en-US" altLang="en-US" sz="2400" dirty="0">
                <a:latin typeface="+mn-lt"/>
              </a:rPr>
              <a:t>allows us to pick a directory </a:t>
            </a:r>
            <a:r>
              <a:rPr lang="en-US" altLang="en-US" sz="2400" dirty="0" smtClean="0">
                <a:latin typeface="+mn-lt"/>
              </a:rPr>
              <a:t>where</a:t>
            </a:r>
            <a:endParaRPr lang="en-US" sz="2400" dirty="0">
              <a:latin typeface="+mn-lt"/>
            </a:endParaRPr>
          </a:p>
        </p:txBody>
      </p:sp>
      <p:sp>
        <p:nvSpPr>
          <p:cNvPr id="6" name="Content Placeholder 5"/>
          <p:cNvSpPr>
            <a:spLocks noGrp="1"/>
          </p:cNvSpPr>
          <p:nvPr>
            <p:ph sz="quarter" idx="15"/>
          </p:nvPr>
        </p:nvSpPr>
        <p:spPr>
          <a:xfrm>
            <a:off x="1746545" y="3489809"/>
            <a:ext cx="3700403" cy="303328"/>
          </a:xfrm>
        </p:spPr>
        <p:txBody>
          <a:bodyPr anchor="ctr"/>
          <a:lstStyle/>
          <a:p>
            <a:pPr marL="0" indent="0">
              <a:spcBef>
                <a:spcPts val="600"/>
              </a:spcBef>
              <a:buNone/>
            </a:pPr>
            <a:r>
              <a:rPr lang="en-US" altLang="en-US" sz="2400" dirty="0">
                <a:latin typeface="+mn-lt"/>
              </a:rPr>
              <a:t>our media will be stored.</a:t>
            </a:r>
            <a:endParaRPr lang="en-US" sz="2400" dirty="0">
              <a:latin typeface="+mn-lt"/>
            </a:endParaRPr>
          </a:p>
        </p:txBody>
      </p:sp>
      <p:sp>
        <p:nvSpPr>
          <p:cNvPr id="7" name="Content Placeholder 6"/>
          <p:cNvSpPr>
            <a:spLocks noGrp="1"/>
          </p:cNvSpPr>
          <p:nvPr>
            <p:ph sz="quarter" idx="16"/>
          </p:nvPr>
        </p:nvSpPr>
        <p:spPr>
          <a:xfrm>
            <a:off x="1023342" y="3979564"/>
            <a:ext cx="793118" cy="463543"/>
          </a:xfrm>
        </p:spPr>
        <p:txBody>
          <a:bodyPr/>
          <a:lstStyle/>
          <a:p>
            <a:pPr marL="740664" lvl="1" indent="-283464"/>
            <a:r>
              <a:rPr lang="en-US" sz="2400" dirty="0" smtClean="0">
                <a:latin typeface="+mn-lt"/>
              </a:rPr>
              <a:t> </a:t>
            </a:r>
            <a:endParaRPr lang="en-US" sz="2400" dirty="0">
              <a:latin typeface="+mn-lt"/>
            </a:endParaRPr>
          </a:p>
        </p:txBody>
      </p:sp>
      <p:graphicFrame>
        <p:nvGraphicFramePr>
          <p:cNvPr id="11" name="Object 10" descr="Get media path left parenthesis file name right parenthesis."/>
          <p:cNvGraphicFramePr>
            <a:graphicFrameLocks noChangeAspect="1"/>
          </p:cNvGraphicFramePr>
          <p:nvPr>
            <p:extLst>
              <p:ext uri="{D42A27DB-BD31-4B8C-83A1-F6EECF244321}">
                <p14:modId xmlns:p14="http://schemas.microsoft.com/office/powerpoint/2010/main" val="1221558147"/>
              </p:ext>
            </p:extLst>
          </p:nvPr>
        </p:nvGraphicFramePr>
        <p:xfrm>
          <a:off x="1816459" y="4037832"/>
          <a:ext cx="3037342" cy="449976"/>
        </p:xfrm>
        <a:graphic>
          <a:graphicData uri="http://schemas.openxmlformats.org/presentationml/2006/ole">
            <mc:AlternateContent xmlns:mc="http://schemas.openxmlformats.org/markup-compatibility/2006">
              <mc:Choice xmlns:v="urn:schemas-microsoft-com:vml" Requires="v">
                <p:oleObj spid="_x0000_s6938" name="Equation" r:id="rId5" imgW="1714320" imgH="253800" progId="Equation.DSMT4">
                  <p:embed/>
                </p:oleObj>
              </mc:Choice>
              <mc:Fallback>
                <p:oleObj name="Equation" r:id="rId5" imgW="1714320" imgH="253800" progId="Equation.DSMT4">
                  <p:embed/>
                  <p:pic>
                    <p:nvPicPr>
                      <p:cNvPr id="0" name=""/>
                      <p:cNvPicPr/>
                      <p:nvPr/>
                    </p:nvPicPr>
                    <p:blipFill>
                      <a:blip r:embed="rId6"/>
                      <a:stretch>
                        <a:fillRect/>
                      </a:stretch>
                    </p:blipFill>
                    <p:spPr>
                      <a:xfrm>
                        <a:off x="1816459" y="4037832"/>
                        <a:ext cx="3037342" cy="449976"/>
                      </a:xfrm>
                      <a:prstGeom prst="rect">
                        <a:avLst/>
                      </a:prstGeom>
                    </p:spPr>
                  </p:pic>
                </p:oleObj>
              </mc:Fallback>
            </mc:AlternateContent>
          </a:graphicData>
        </a:graphic>
      </p:graphicFrame>
      <p:sp>
        <p:nvSpPr>
          <p:cNvPr id="8" name="Content Placeholder 7"/>
          <p:cNvSpPr>
            <a:spLocks noGrp="1"/>
          </p:cNvSpPr>
          <p:nvPr>
            <p:ph sz="quarter" idx="17"/>
          </p:nvPr>
        </p:nvSpPr>
        <p:spPr>
          <a:xfrm>
            <a:off x="4788426" y="4030156"/>
            <a:ext cx="4075875" cy="401802"/>
          </a:xfrm>
        </p:spPr>
        <p:txBody>
          <a:bodyPr anchor="ctr"/>
          <a:lstStyle/>
          <a:p>
            <a:pPr marL="0" indent="0">
              <a:spcBef>
                <a:spcPts val="0"/>
              </a:spcBef>
              <a:buNone/>
            </a:pPr>
            <a:r>
              <a:rPr lang="en-US" altLang="en-US" sz="2400" dirty="0">
                <a:latin typeface="+mn-lt"/>
              </a:rPr>
              <a:t>will </a:t>
            </a:r>
            <a:r>
              <a:rPr lang="en-US" altLang="en-US" sz="2400" b="1" dirty="0">
                <a:latin typeface="+mn-lt"/>
              </a:rPr>
              <a:t>generate</a:t>
            </a:r>
            <a:r>
              <a:rPr lang="en-US" altLang="en-US" sz="2400" dirty="0">
                <a:latin typeface="+mn-lt"/>
              </a:rPr>
              <a:t> the entire </a:t>
            </a:r>
            <a:r>
              <a:rPr lang="en-US" altLang="en-US" sz="2400" dirty="0" smtClean="0">
                <a:latin typeface="+mn-lt"/>
              </a:rPr>
              <a:t>path</a:t>
            </a:r>
            <a:endParaRPr lang="en-US" sz="2400" dirty="0">
              <a:latin typeface="+mn-lt"/>
            </a:endParaRPr>
          </a:p>
        </p:txBody>
      </p:sp>
      <p:sp>
        <p:nvSpPr>
          <p:cNvPr id="9" name="Content Placeholder 8"/>
          <p:cNvSpPr>
            <a:spLocks noGrp="1"/>
          </p:cNvSpPr>
          <p:nvPr>
            <p:ph sz="quarter" idx="18"/>
          </p:nvPr>
        </p:nvSpPr>
        <p:spPr>
          <a:xfrm>
            <a:off x="1816459" y="4537252"/>
            <a:ext cx="6274596" cy="250671"/>
          </a:xfrm>
        </p:spPr>
        <p:txBody>
          <a:bodyPr anchor="ctr"/>
          <a:lstStyle/>
          <a:p>
            <a:pPr marL="0" lvl="1" indent="0" eaLnBrk="1" hangingPunct="1">
              <a:spcBef>
                <a:spcPts val="0"/>
              </a:spcBef>
              <a:buNone/>
            </a:pPr>
            <a:r>
              <a:rPr lang="en-US" altLang="en-US" sz="2400" dirty="0" smtClean="0">
                <a:latin typeface="+mn-lt"/>
              </a:rPr>
              <a:t>filename </a:t>
            </a:r>
            <a:r>
              <a:rPr lang="en-US" altLang="en-US" sz="2400" b="1" dirty="0" smtClean="0">
                <a:latin typeface="+mn-lt"/>
              </a:rPr>
              <a:t>in the media directory</a:t>
            </a:r>
          </a:p>
        </p:txBody>
      </p:sp>
      <p:sp>
        <p:nvSpPr>
          <p:cNvPr id="14" name="Content Placeholder 13"/>
          <p:cNvSpPr>
            <a:spLocks noGrp="1"/>
          </p:cNvSpPr>
          <p:nvPr>
            <p:ph idx="19"/>
          </p:nvPr>
        </p:nvSpPr>
        <p:spPr>
          <a:xfrm>
            <a:off x="1023343" y="5007733"/>
            <a:ext cx="7663458" cy="1052723"/>
          </a:xfrm>
        </p:spPr>
        <p:txBody>
          <a:bodyPr anchor="ctr"/>
          <a:lstStyle/>
          <a:p>
            <a:pPr marL="740664" lvl="1" indent="-283464">
              <a:tabLst>
                <a:tab pos="352425" algn="l"/>
                <a:tab pos="449263" algn="l"/>
              </a:tabLst>
            </a:pPr>
            <a:r>
              <a:rPr lang="en-US" altLang="en-US" sz="2400" dirty="0">
                <a:latin typeface="+mn-lt"/>
              </a:rPr>
              <a:t>This Only Works When We’re Accessing Files in the Media Directory </a:t>
            </a:r>
            <a:r>
              <a:rPr lang="en-US" altLang="en-US" sz="2400" b="1" dirty="0">
                <a:latin typeface="+mn-lt"/>
              </a:rPr>
              <a:t>and</a:t>
            </a:r>
            <a:r>
              <a:rPr lang="en-US" altLang="en-US" sz="2400" dirty="0">
                <a:latin typeface="+mn-lt"/>
              </a:rPr>
              <a:t> Where We Have Set the Path First!</a:t>
            </a:r>
            <a:endParaRPr lang="en-US" altLang="ja-JP" sz="2400" dirty="0" smtClean="0">
              <a:latin typeface="+mn-lt"/>
            </a:endParaRPr>
          </a:p>
        </p:txBody>
      </p:sp>
    </p:spTree>
    <p:extLst>
      <p:ext uri="{BB962C8B-B14F-4D97-AF65-F5344CB8AC3E}">
        <p14:creationId xmlns:p14="http://schemas.microsoft.com/office/powerpoint/2010/main" val="1173403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Some Utility Functions</a:t>
            </a:r>
            <a:endParaRPr lang="en-US" dirty="0"/>
          </a:p>
        </p:txBody>
      </p:sp>
      <p:sp>
        <p:nvSpPr>
          <p:cNvPr id="3" name="Content Placeholder 2"/>
          <p:cNvSpPr>
            <a:spLocks noGrp="1"/>
          </p:cNvSpPr>
          <p:nvPr>
            <p:ph idx="1"/>
          </p:nvPr>
        </p:nvSpPr>
        <p:spPr>
          <a:xfrm>
            <a:off x="457199" y="1655626"/>
            <a:ext cx="8029375" cy="387783"/>
          </a:xfrm>
        </p:spPr>
        <p:txBody>
          <a:bodyPr anchor="ctr"/>
          <a:lstStyle/>
          <a:p>
            <a:pPr indent="-255600"/>
            <a:r>
              <a:rPr lang="en-US" altLang="en-US" sz="2400" kern="1200" dirty="0">
                <a:solidFill>
                  <a:srgbClr val="000000"/>
                </a:solidFill>
                <a:latin typeface="+mn-lt"/>
                <a:ea typeface="ＭＳ Ｐゴシック" charset="-128"/>
              </a:rPr>
              <a:t>If you </a:t>
            </a:r>
            <a:r>
              <a:rPr lang="en-US" altLang="en-US" sz="2400" b="1" kern="1200" dirty="0">
                <a:solidFill>
                  <a:srgbClr val="000000"/>
                </a:solidFill>
                <a:latin typeface="+mn-lt"/>
                <a:ea typeface="ＭＳ Ｐゴシック" charset="-128"/>
              </a:rPr>
              <a:t>know</a:t>
            </a:r>
            <a:r>
              <a:rPr lang="en-US" altLang="en-US" sz="2400" kern="1200" dirty="0">
                <a:solidFill>
                  <a:srgbClr val="000000"/>
                </a:solidFill>
                <a:latin typeface="+mn-lt"/>
                <a:ea typeface="ＭＳ Ｐゴシック" charset="-128"/>
              </a:rPr>
              <a:t> the name of the file, searching for it with</a:t>
            </a:r>
            <a:endParaRPr lang="en-US" sz="2400" dirty="0">
              <a:latin typeface="+mn-lt"/>
            </a:endParaRPr>
          </a:p>
        </p:txBody>
      </p:sp>
      <p:graphicFrame>
        <p:nvGraphicFramePr>
          <p:cNvPr id="15" name="Object 14" descr="Pick a file left parenthesis right parenthesis."/>
          <p:cNvGraphicFramePr>
            <a:graphicFrameLocks noChangeAspect="1"/>
          </p:cNvGraphicFramePr>
          <p:nvPr>
            <p:extLst>
              <p:ext uri="{D42A27DB-BD31-4B8C-83A1-F6EECF244321}">
                <p14:modId xmlns:p14="http://schemas.microsoft.com/office/powerpoint/2010/main" val="60037878"/>
              </p:ext>
            </p:extLst>
          </p:nvPr>
        </p:nvGraphicFramePr>
        <p:xfrm>
          <a:off x="755305" y="2083353"/>
          <a:ext cx="1741012" cy="436563"/>
        </p:xfrm>
        <a:graphic>
          <a:graphicData uri="http://schemas.openxmlformats.org/presentationml/2006/ole">
            <mc:AlternateContent xmlns:mc="http://schemas.openxmlformats.org/markup-compatibility/2006">
              <mc:Choice xmlns:v="urn:schemas-microsoft-com:vml" Requires="v">
                <p:oleObj spid="_x0000_s9366" name="Equation" r:id="rId3" imgW="812520" imgH="203040" progId="Equation.DSMT4">
                  <p:embed/>
                </p:oleObj>
              </mc:Choice>
              <mc:Fallback>
                <p:oleObj name="Equation" r:id="rId3" imgW="812520" imgH="203040" progId="Equation.DSMT4">
                  <p:embed/>
                  <p:pic>
                    <p:nvPicPr>
                      <p:cNvPr id="0" name=""/>
                      <p:cNvPicPr/>
                      <p:nvPr/>
                    </p:nvPicPr>
                    <p:blipFill>
                      <a:blip r:embed="rId4"/>
                      <a:stretch>
                        <a:fillRect/>
                      </a:stretch>
                    </p:blipFill>
                    <p:spPr>
                      <a:xfrm>
                        <a:off x="755305" y="2083353"/>
                        <a:ext cx="1741012" cy="436563"/>
                      </a:xfrm>
                      <a:prstGeom prst="rect">
                        <a:avLst/>
                      </a:prstGeom>
                    </p:spPr>
                  </p:pic>
                </p:oleObj>
              </mc:Fallback>
            </mc:AlternateContent>
          </a:graphicData>
        </a:graphic>
      </p:graphicFrame>
      <p:sp>
        <p:nvSpPr>
          <p:cNvPr id="4" name="Content Placeholder 3"/>
          <p:cNvSpPr>
            <a:spLocks noGrp="1"/>
          </p:cNvSpPr>
          <p:nvPr>
            <p:ph idx="13"/>
          </p:nvPr>
        </p:nvSpPr>
        <p:spPr>
          <a:xfrm>
            <a:off x="2430963" y="2125922"/>
            <a:ext cx="1990169" cy="350704"/>
          </a:xfrm>
        </p:spPr>
        <p:txBody>
          <a:bodyPr anchor="ctr"/>
          <a:lstStyle/>
          <a:p>
            <a:pPr marL="0" indent="0">
              <a:spcBef>
                <a:spcPts val="0"/>
              </a:spcBef>
              <a:buNone/>
            </a:pPr>
            <a:r>
              <a:rPr lang="en-US" altLang="en-US" sz="2400" kern="1200" dirty="0">
                <a:solidFill>
                  <a:srgbClr val="000000"/>
                </a:solidFill>
                <a:latin typeface="+mn-lt"/>
                <a:ea typeface="ＭＳ Ｐゴシック" charset="-128"/>
              </a:rPr>
              <a:t>feels tedious</a:t>
            </a:r>
            <a:endParaRPr lang="en-US" sz="2400" dirty="0">
              <a:latin typeface="+mn-lt"/>
            </a:endParaRPr>
          </a:p>
        </p:txBody>
      </p:sp>
      <p:sp>
        <p:nvSpPr>
          <p:cNvPr id="5" name="Content Placeholder 4"/>
          <p:cNvSpPr>
            <a:spLocks noGrp="1"/>
          </p:cNvSpPr>
          <p:nvPr>
            <p:ph sz="quarter" idx="14"/>
          </p:nvPr>
        </p:nvSpPr>
        <p:spPr>
          <a:xfrm>
            <a:off x="457200" y="2763569"/>
            <a:ext cx="8126360" cy="980635"/>
          </a:xfrm>
        </p:spPr>
        <p:txBody>
          <a:bodyPr anchor="ctr"/>
          <a:lstStyle/>
          <a:p>
            <a:pPr indent="-255600"/>
            <a:r>
              <a:rPr lang="en-US" altLang="en-US" sz="2400" dirty="0">
                <a:latin typeface="+mn-lt"/>
              </a:rPr>
              <a:t>You can set and get a media </a:t>
            </a:r>
            <a:r>
              <a:rPr lang="en-US" altLang="en-US" sz="2400" b="1" dirty="0">
                <a:latin typeface="+mn-lt"/>
              </a:rPr>
              <a:t>folder (path) </a:t>
            </a:r>
            <a:r>
              <a:rPr lang="en-US" altLang="en-US" sz="2400" dirty="0" smtClean="0">
                <a:latin typeface="+mn-lt"/>
              </a:rPr>
              <a:t>for </a:t>
            </a:r>
            <a:r>
              <a:rPr lang="en-US" altLang="en-US" sz="2400" dirty="0">
                <a:latin typeface="+mn-lt"/>
              </a:rPr>
              <a:t>remembering a place where your media will be coming from (or going to</a:t>
            </a:r>
            <a:r>
              <a:rPr lang="en-US" altLang="en-US" sz="2400" dirty="0" smtClean="0">
                <a:latin typeface="+mn-lt"/>
              </a:rPr>
              <a:t>)</a:t>
            </a:r>
            <a:endParaRPr lang="en-US" altLang="en-US" sz="2400" dirty="0">
              <a:latin typeface="+mn-lt"/>
            </a:endParaRPr>
          </a:p>
        </p:txBody>
      </p:sp>
      <p:sp>
        <p:nvSpPr>
          <p:cNvPr id="7" name="Content Placeholder 6"/>
          <p:cNvSpPr>
            <a:spLocks noGrp="1"/>
          </p:cNvSpPr>
          <p:nvPr>
            <p:ph sz="quarter" idx="16"/>
          </p:nvPr>
        </p:nvSpPr>
        <p:spPr>
          <a:xfrm>
            <a:off x="1033370" y="3947279"/>
            <a:ext cx="839339" cy="559296"/>
          </a:xfrm>
        </p:spPr>
        <p:txBody>
          <a:bodyPr/>
          <a:lstStyle/>
          <a:p>
            <a:pPr lvl="1" indent="-283464"/>
            <a:r>
              <a:rPr lang="en-US" sz="2400" dirty="0" smtClean="0">
                <a:latin typeface="+mn-lt"/>
              </a:rPr>
              <a:t> </a:t>
            </a:r>
            <a:endParaRPr lang="en-US" sz="2400" dirty="0">
              <a:latin typeface="+mn-lt"/>
            </a:endParaRPr>
          </a:p>
        </p:txBody>
      </p:sp>
      <p:graphicFrame>
        <p:nvGraphicFramePr>
          <p:cNvPr id="16" name="Object 15" descr="Set media path left parenthesis right parenthesis."/>
          <p:cNvGraphicFramePr>
            <a:graphicFrameLocks noChangeAspect="1"/>
          </p:cNvGraphicFramePr>
          <p:nvPr>
            <p:extLst>
              <p:ext uri="{D42A27DB-BD31-4B8C-83A1-F6EECF244321}">
                <p14:modId xmlns:p14="http://schemas.microsoft.com/office/powerpoint/2010/main" val="825179139"/>
              </p:ext>
            </p:extLst>
          </p:nvPr>
        </p:nvGraphicFramePr>
        <p:xfrm>
          <a:off x="1877541" y="4070854"/>
          <a:ext cx="2171701" cy="390419"/>
        </p:xfrm>
        <a:graphic>
          <a:graphicData uri="http://schemas.openxmlformats.org/presentationml/2006/ole">
            <mc:AlternateContent xmlns:mc="http://schemas.openxmlformats.org/markup-compatibility/2006">
              <mc:Choice xmlns:v="urn:schemas-microsoft-com:vml" Requires="v">
                <p:oleObj spid="_x0000_s9367" name="Equation" r:id="rId5" imgW="1130040" imgH="203040" progId="Equation.DSMT4">
                  <p:embed/>
                </p:oleObj>
              </mc:Choice>
              <mc:Fallback>
                <p:oleObj name="Equation" r:id="rId5" imgW="1130040" imgH="203040" progId="Equation.DSMT4">
                  <p:embed/>
                  <p:pic>
                    <p:nvPicPr>
                      <p:cNvPr id="0" name=""/>
                      <p:cNvPicPr/>
                      <p:nvPr/>
                    </p:nvPicPr>
                    <p:blipFill>
                      <a:blip r:embed="rId6"/>
                      <a:stretch>
                        <a:fillRect/>
                      </a:stretch>
                    </p:blipFill>
                    <p:spPr>
                      <a:xfrm>
                        <a:off x="1877541" y="4070854"/>
                        <a:ext cx="2171701" cy="390419"/>
                      </a:xfrm>
                      <a:prstGeom prst="rect">
                        <a:avLst/>
                      </a:prstGeom>
                    </p:spPr>
                  </p:pic>
                </p:oleObj>
              </mc:Fallback>
            </mc:AlternateContent>
          </a:graphicData>
        </a:graphic>
      </p:graphicFrame>
      <p:sp>
        <p:nvSpPr>
          <p:cNvPr id="8" name="Content Placeholder 7"/>
          <p:cNvSpPr>
            <a:spLocks noGrp="1"/>
          </p:cNvSpPr>
          <p:nvPr>
            <p:ph sz="quarter" idx="17"/>
          </p:nvPr>
        </p:nvSpPr>
        <p:spPr>
          <a:xfrm>
            <a:off x="4007678" y="4120218"/>
            <a:ext cx="4534318" cy="313244"/>
          </a:xfrm>
        </p:spPr>
        <p:txBody>
          <a:bodyPr anchor="ctr"/>
          <a:lstStyle/>
          <a:p>
            <a:pPr marL="0" indent="0">
              <a:spcBef>
                <a:spcPts val="0"/>
              </a:spcBef>
              <a:buNone/>
            </a:pPr>
            <a:r>
              <a:rPr lang="en-US" altLang="en-US" sz="2400" dirty="0">
                <a:latin typeface="+mn-lt"/>
              </a:rPr>
              <a:t>lets you pick a file in your </a:t>
            </a:r>
            <a:r>
              <a:rPr lang="en-US" altLang="en-US" sz="2400" dirty="0" smtClean="0">
                <a:latin typeface="+mn-lt"/>
              </a:rPr>
              <a:t>media</a:t>
            </a:r>
            <a:endParaRPr lang="en-US" sz="2400" dirty="0">
              <a:latin typeface="+mn-lt"/>
            </a:endParaRPr>
          </a:p>
        </p:txBody>
      </p:sp>
      <p:sp>
        <p:nvSpPr>
          <p:cNvPr id="9" name="Content Placeholder 8"/>
          <p:cNvSpPr>
            <a:spLocks noGrp="1"/>
          </p:cNvSpPr>
          <p:nvPr>
            <p:ph sz="quarter" idx="18"/>
          </p:nvPr>
        </p:nvSpPr>
        <p:spPr>
          <a:xfrm>
            <a:off x="1872709" y="4536163"/>
            <a:ext cx="1224754" cy="243324"/>
          </a:xfrm>
        </p:spPr>
        <p:txBody>
          <a:bodyPr anchor="ctr"/>
          <a:lstStyle/>
          <a:p>
            <a:pPr marL="0" lvl="1" indent="0" eaLnBrk="1" hangingPunct="1">
              <a:spcBef>
                <a:spcPts val="0"/>
              </a:spcBef>
              <a:buNone/>
            </a:pPr>
            <a:r>
              <a:rPr lang="en-US" altLang="en-US" sz="2400" dirty="0">
                <a:latin typeface="+mn-lt"/>
              </a:rPr>
              <a:t>folder</a:t>
            </a:r>
          </a:p>
        </p:txBody>
      </p:sp>
      <p:sp>
        <p:nvSpPr>
          <p:cNvPr id="10" name="Content Placeholder 9"/>
          <p:cNvSpPr>
            <a:spLocks noGrp="1"/>
          </p:cNvSpPr>
          <p:nvPr>
            <p:ph idx="19"/>
          </p:nvPr>
        </p:nvSpPr>
        <p:spPr>
          <a:xfrm>
            <a:off x="1065455" y="4916512"/>
            <a:ext cx="807254" cy="609600"/>
          </a:xfrm>
        </p:spPr>
        <p:txBody>
          <a:bodyPr/>
          <a:lstStyle/>
          <a:p>
            <a:pPr lvl="1" indent="-283464"/>
            <a:r>
              <a:rPr lang="en-US" sz="2400" dirty="0" smtClean="0">
                <a:latin typeface="+mn-lt"/>
              </a:rPr>
              <a:t> </a:t>
            </a:r>
            <a:endParaRPr lang="en-US" sz="2400" dirty="0">
              <a:latin typeface="+mn-lt"/>
            </a:endParaRPr>
          </a:p>
        </p:txBody>
      </p:sp>
      <p:graphicFrame>
        <p:nvGraphicFramePr>
          <p:cNvPr id="17" name="Object 16" descr="Get media path left parenthesis base file name right parenthesis"/>
          <p:cNvGraphicFramePr>
            <a:graphicFrameLocks noChangeAspect="1"/>
          </p:cNvGraphicFramePr>
          <p:nvPr>
            <p:extLst>
              <p:ext uri="{D42A27DB-BD31-4B8C-83A1-F6EECF244321}">
                <p14:modId xmlns:p14="http://schemas.microsoft.com/office/powerpoint/2010/main" val="1048528492"/>
              </p:ext>
            </p:extLst>
          </p:nvPr>
        </p:nvGraphicFramePr>
        <p:xfrm>
          <a:off x="1877541" y="4984206"/>
          <a:ext cx="3779802" cy="449976"/>
        </p:xfrm>
        <a:graphic>
          <a:graphicData uri="http://schemas.openxmlformats.org/presentationml/2006/ole">
            <mc:AlternateContent xmlns:mc="http://schemas.openxmlformats.org/markup-compatibility/2006">
              <mc:Choice xmlns:v="urn:schemas-microsoft-com:vml" Requires="v">
                <p:oleObj spid="_x0000_s9368" name="Equation" r:id="rId7" imgW="2133360" imgH="253800" progId="Equation.DSMT4">
                  <p:embed/>
                </p:oleObj>
              </mc:Choice>
              <mc:Fallback>
                <p:oleObj name="Equation" r:id="rId7" imgW="2133360" imgH="253800" progId="Equation.DSMT4">
                  <p:embed/>
                  <p:pic>
                    <p:nvPicPr>
                      <p:cNvPr id="0" name=""/>
                      <p:cNvPicPr/>
                      <p:nvPr/>
                    </p:nvPicPr>
                    <p:blipFill>
                      <a:blip r:embed="rId8"/>
                      <a:stretch>
                        <a:fillRect/>
                      </a:stretch>
                    </p:blipFill>
                    <p:spPr>
                      <a:xfrm>
                        <a:off x="1877541" y="4984206"/>
                        <a:ext cx="3779802" cy="449976"/>
                      </a:xfrm>
                      <a:prstGeom prst="rect">
                        <a:avLst/>
                      </a:prstGeom>
                    </p:spPr>
                  </p:pic>
                </p:oleObj>
              </mc:Fallback>
            </mc:AlternateContent>
          </a:graphicData>
        </a:graphic>
      </p:graphicFrame>
      <p:sp>
        <p:nvSpPr>
          <p:cNvPr id="11" name="Content Placeholder 10"/>
          <p:cNvSpPr>
            <a:spLocks noGrp="1"/>
          </p:cNvSpPr>
          <p:nvPr>
            <p:ph idx="20"/>
          </p:nvPr>
        </p:nvSpPr>
        <p:spPr>
          <a:xfrm>
            <a:off x="5560358" y="5041079"/>
            <a:ext cx="2926217" cy="306779"/>
          </a:xfrm>
        </p:spPr>
        <p:txBody>
          <a:bodyPr anchor="ctr"/>
          <a:lstStyle/>
          <a:p>
            <a:pPr marL="0" indent="0">
              <a:spcBef>
                <a:spcPts val="0"/>
              </a:spcBef>
              <a:buNone/>
            </a:pPr>
            <a:r>
              <a:rPr lang="en-US" altLang="en-US" sz="2400" dirty="0">
                <a:latin typeface="+mn-lt"/>
              </a:rPr>
              <a:t>lets you generate a</a:t>
            </a:r>
            <a:endParaRPr lang="en-US" sz="2400" dirty="0">
              <a:latin typeface="+mn-lt"/>
            </a:endParaRPr>
          </a:p>
        </p:txBody>
      </p:sp>
      <p:sp>
        <p:nvSpPr>
          <p:cNvPr id="12" name="Content Placeholder 11"/>
          <p:cNvSpPr>
            <a:spLocks noGrp="1"/>
          </p:cNvSpPr>
          <p:nvPr>
            <p:ph idx="21"/>
          </p:nvPr>
        </p:nvSpPr>
        <p:spPr>
          <a:xfrm>
            <a:off x="1872708" y="5474295"/>
            <a:ext cx="6669287" cy="284247"/>
          </a:xfrm>
        </p:spPr>
        <p:txBody>
          <a:bodyPr anchor="ctr"/>
          <a:lstStyle/>
          <a:p>
            <a:pPr marL="0" lvl="1" indent="0">
              <a:spcBef>
                <a:spcPts val="0"/>
              </a:spcBef>
              <a:buNone/>
            </a:pPr>
            <a:r>
              <a:rPr lang="en-US" altLang="en-US" sz="2400" dirty="0">
                <a:latin typeface="+mn-lt"/>
              </a:rPr>
              <a:t>complete filename out of only the last </a:t>
            </a:r>
            <a:r>
              <a:rPr lang="en-US" altLang="en-US" sz="2400" dirty="0" smtClean="0">
                <a:latin typeface="+mn-lt"/>
              </a:rPr>
              <a:t>part</a:t>
            </a:r>
            <a:endParaRPr lang="en-US" altLang="en-US" sz="2400" b="1" dirty="0">
              <a:latin typeface="+mn-lt"/>
            </a:endParaRPr>
          </a:p>
        </p:txBody>
      </p:sp>
    </p:spTree>
    <p:extLst>
      <p:ext uri="{BB962C8B-B14F-4D97-AF65-F5344CB8AC3E}">
        <p14:creationId xmlns:p14="http://schemas.microsoft.com/office/powerpoint/2010/main" val="2219594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Example</a:t>
            </a:r>
            <a:endParaRPr lang="en-US" altLang="en-US" kern="1200" dirty="0">
              <a:latin typeface="Times New Roman" panose="02020603050405020304" pitchFamily="18" charset="0"/>
              <a:ea typeface="ＭＳ Ｐゴシック" charset="-128"/>
            </a:endParaRPr>
          </a:p>
        </p:txBody>
      </p:sp>
      <p:pic>
        <p:nvPicPr>
          <p:cNvPr id="6" name="Picture 5" descr="Computer code has 3 lines. The lines read as follows. Line 1. Right angle bracket right angle bracket right angle bracket set Media Path left parenthesis right parenthesis. Corresponding output reads, New media folder colon C colon back slash Documents and settings back slash Mark Guzdial back slash My Documents back slash media sources back slash. Line 2.right angle bracket right angle bracket right angle bracket get Media Path left parenthesis double quote barbara period j p g double quote right parenthesis. Corresponding output reads, Single quote C colon back slash back slash Documents and Settings back slash back slash Mark Guzdial back slash back slash My Documents back slash back slash media sources back slash back slash barbara period j p g single quote. Line 3. greater than sign greater than sign greater than sign&#10;barb equals make Picture left parenthesis get Media Path left parenthesis double quote barbara period j p g double quote right parenthesis right parenthesis."/>
          <p:cNvPicPr>
            <a:picLocks noChangeAspect="1"/>
          </p:cNvPicPr>
          <p:nvPr/>
        </p:nvPicPr>
        <p:blipFill rotWithShape="1">
          <a:blip r:embed="rId2"/>
          <a:srcRect r="10545"/>
          <a:stretch/>
        </p:blipFill>
        <p:spPr>
          <a:xfrm>
            <a:off x="457200" y="1719387"/>
            <a:ext cx="7024255" cy="2755631"/>
          </a:xfrm>
          <a:prstGeom prst="rect">
            <a:avLst/>
          </a:prstGeom>
        </p:spPr>
      </p:pic>
    </p:spTree>
    <p:extLst>
      <p:ext uri="{BB962C8B-B14F-4D97-AF65-F5344CB8AC3E}">
        <p14:creationId xmlns:p14="http://schemas.microsoft.com/office/powerpoint/2010/main" val="720174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Program to Mirror the Temple</a:t>
            </a:r>
            <a:endParaRPr lang="en-US" altLang="en-US" sz="2000" b="0" kern="1200" dirty="0">
              <a:latin typeface="Times New Roman" panose="02020603050405020304" pitchFamily="18" charset="0"/>
              <a:ea typeface="ＭＳ Ｐゴシック" charset="-128"/>
            </a:endParaRPr>
          </a:p>
        </p:txBody>
      </p:sp>
      <p:pic>
        <p:nvPicPr>
          <p:cNvPr id="7" name="Picture 6" descr="The computer code has 10 lines. The lines read as follows. Line 1. d e f mirror Temple left parenthesis right parenthesis colon. Line 2, indented once. source equals make Picture left parenthesis get Media Path left parenthesis double quote temple period j p g double quote right parenthesis right parenthesis. Line 3, indented once. mirror Point equals 276. Line 4, indented once. for x in range left parenthesis 13 comma mirror Point right parenthesis colon. Line 5, indented twice. for y in range left parenthesis 27 comma 97 right parenthesis colon. Line 6, indented 3 times. p left equals get Pixel left parenthesis source comma x comma y right parenthesis. Line 7, indented 3 times. p right equals get Pixel left parenthesis source comma mirror Point plus mirror Point minus 1 minus x comma y right parenthesis. Line 8, indented 3 times. set Color left parenthesis p right comma get Color left parenthesis p left right parenthesis right parenthesis. Line 9, indented once. show left parenthesis source right parenthesis. Line 10, indented once. return sour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6940"/>
            <a:ext cx="7646994" cy="3679757"/>
          </a:xfrm>
          <a:prstGeom prst="rect">
            <a:avLst/>
          </a:prstGeom>
        </p:spPr>
      </p:pic>
    </p:spTree>
    <p:extLst>
      <p:ext uri="{BB962C8B-B14F-4D97-AF65-F5344CB8AC3E}">
        <p14:creationId xmlns:p14="http://schemas.microsoft.com/office/powerpoint/2010/main" val="4050830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Learning </a:t>
            </a:r>
            <a:r>
              <a:rPr lang="en-US" dirty="0" smtClean="0">
                <a:solidFill>
                  <a:schemeClr val="tx2"/>
                </a:solidFill>
              </a:rPr>
              <a:t>Objectives </a:t>
            </a:r>
            <a:r>
              <a:rPr lang="en-US" sz="2000" b="0" dirty="0" smtClean="0">
                <a:solidFill>
                  <a:schemeClr val="tx2"/>
                </a:solidFill>
              </a:rPr>
              <a:t>(2 of 2)</a:t>
            </a:r>
            <a:endParaRPr lang="en-US" sz="2000" b="0" dirty="0">
              <a:solidFill>
                <a:schemeClr val="tx2"/>
              </a:solidFill>
            </a:endParaRPr>
          </a:p>
        </p:txBody>
      </p:sp>
      <p:sp>
        <p:nvSpPr>
          <p:cNvPr id="3" name="Content Placeholder 2"/>
          <p:cNvSpPr>
            <a:spLocks noGrp="1"/>
          </p:cNvSpPr>
          <p:nvPr>
            <p:ph idx="1"/>
          </p:nvPr>
        </p:nvSpPr>
        <p:spPr/>
        <p:txBody>
          <a:bodyPr/>
          <a:lstStyle/>
          <a:p>
            <a:pPr marL="0" indent="0">
              <a:buNone/>
            </a:pPr>
            <a:r>
              <a:rPr lang="en-US" sz="2400" b="1" dirty="0" smtClean="0">
                <a:solidFill>
                  <a:schemeClr val="tx2"/>
                </a:solidFill>
                <a:latin typeface="+mn-lt"/>
              </a:rPr>
              <a:t>5.6</a:t>
            </a:r>
            <a:r>
              <a:rPr lang="en-US" sz="2400" dirty="0" smtClean="0">
                <a:latin typeface="+mn-lt"/>
              </a:rPr>
              <a:t> To </a:t>
            </a:r>
            <a:r>
              <a:rPr lang="en-US" sz="2400" dirty="0">
                <a:latin typeface="+mn-lt"/>
              </a:rPr>
              <a:t>use a matrix representation in finding pixels in a picture.</a:t>
            </a:r>
          </a:p>
          <a:p>
            <a:pPr marL="0" indent="0">
              <a:buNone/>
            </a:pPr>
            <a:r>
              <a:rPr lang="en-US" sz="2400" b="1" dirty="0" smtClean="0">
                <a:solidFill>
                  <a:schemeClr val="tx2"/>
                </a:solidFill>
                <a:latin typeface="+mn-lt"/>
              </a:rPr>
              <a:t>5.7</a:t>
            </a:r>
            <a:r>
              <a:rPr lang="en-US" sz="2400" dirty="0" smtClean="0">
                <a:latin typeface="+mn-lt"/>
              </a:rPr>
              <a:t> To </a:t>
            </a:r>
            <a:r>
              <a:rPr lang="en-US" sz="2400" dirty="0">
                <a:latin typeface="+mn-lt"/>
              </a:rPr>
              <a:t>use the objects </a:t>
            </a:r>
            <a:r>
              <a:rPr lang="en-US" sz="2400" b="1" dirty="0">
                <a:latin typeface="+mn-lt"/>
              </a:rPr>
              <a:t>pictures</a:t>
            </a:r>
            <a:r>
              <a:rPr lang="en-US" sz="2400" i="1" dirty="0">
                <a:latin typeface="+mn-lt"/>
              </a:rPr>
              <a:t> </a:t>
            </a:r>
            <a:r>
              <a:rPr lang="en-US" sz="2400" dirty="0">
                <a:latin typeface="+mn-lt"/>
              </a:rPr>
              <a:t>and </a:t>
            </a:r>
            <a:r>
              <a:rPr lang="en-US" sz="2400" b="1" dirty="0">
                <a:latin typeface="+mn-lt"/>
              </a:rPr>
              <a:t>pixels</a:t>
            </a:r>
            <a:r>
              <a:rPr lang="en-US" sz="2400" dirty="0">
                <a:latin typeface="+mn-lt"/>
              </a:rPr>
              <a:t>.</a:t>
            </a:r>
          </a:p>
          <a:p>
            <a:pPr marL="0" indent="0">
              <a:buNone/>
            </a:pPr>
            <a:r>
              <a:rPr lang="en-US" sz="2400" b="1" dirty="0" smtClean="0">
                <a:solidFill>
                  <a:schemeClr val="tx2"/>
                </a:solidFill>
                <a:latin typeface="+mn-lt"/>
              </a:rPr>
              <a:t>5.8</a:t>
            </a:r>
            <a:r>
              <a:rPr lang="en-US" sz="2400" dirty="0" smtClean="0">
                <a:latin typeface="+mn-lt"/>
              </a:rPr>
              <a:t> To </a:t>
            </a:r>
            <a:r>
              <a:rPr lang="en-US" sz="2400" dirty="0">
                <a:latin typeface="+mn-lt"/>
              </a:rPr>
              <a:t>use iteration (with a for loop) for changing the color values of pixels in </a:t>
            </a:r>
            <a:r>
              <a:rPr lang="en-US" sz="2400" dirty="0" smtClean="0">
                <a:latin typeface="+mn-lt"/>
              </a:rPr>
              <a:t>a picture</a:t>
            </a:r>
            <a:r>
              <a:rPr lang="en-US" sz="2400" dirty="0">
                <a:latin typeface="+mn-lt"/>
              </a:rPr>
              <a:t>.</a:t>
            </a:r>
          </a:p>
          <a:p>
            <a:pPr marL="0" indent="0">
              <a:buNone/>
            </a:pPr>
            <a:r>
              <a:rPr lang="en-US" sz="2400" b="1" dirty="0" smtClean="0">
                <a:solidFill>
                  <a:schemeClr val="tx2"/>
                </a:solidFill>
                <a:latin typeface="+mn-lt"/>
              </a:rPr>
              <a:t>5.9</a:t>
            </a:r>
            <a:r>
              <a:rPr lang="en-US" sz="2400" dirty="0" smtClean="0">
                <a:latin typeface="+mn-lt"/>
              </a:rPr>
              <a:t> To </a:t>
            </a:r>
            <a:r>
              <a:rPr lang="en-US" sz="2400" dirty="0">
                <a:latin typeface="+mn-lt"/>
              </a:rPr>
              <a:t>nest blocks of code within one another.</a:t>
            </a:r>
          </a:p>
          <a:p>
            <a:pPr marL="0" indent="0">
              <a:buNone/>
            </a:pPr>
            <a:r>
              <a:rPr lang="en-US" sz="2400" b="1" dirty="0" smtClean="0">
                <a:solidFill>
                  <a:schemeClr val="tx2"/>
                </a:solidFill>
                <a:latin typeface="+mn-lt"/>
              </a:rPr>
              <a:t>5.10</a:t>
            </a:r>
            <a:r>
              <a:rPr lang="en-US" sz="2400" dirty="0" smtClean="0">
                <a:latin typeface="+mn-lt"/>
              </a:rPr>
              <a:t> To </a:t>
            </a:r>
            <a:r>
              <a:rPr lang="en-US" sz="2400" dirty="0">
                <a:latin typeface="+mn-lt"/>
              </a:rPr>
              <a:t>choose between having a function </a:t>
            </a:r>
            <a:r>
              <a:rPr lang="en-US" sz="2400" b="1" dirty="0">
                <a:latin typeface="+mn-lt"/>
              </a:rPr>
              <a:t>return</a:t>
            </a:r>
            <a:r>
              <a:rPr lang="en-US" sz="2400" i="1" dirty="0">
                <a:latin typeface="+mn-lt"/>
              </a:rPr>
              <a:t> </a:t>
            </a:r>
            <a:r>
              <a:rPr lang="en-US" sz="2400" dirty="0">
                <a:latin typeface="+mn-lt"/>
              </a:rPr>
              <a:t>a value and just providing a </a:t>
            </a:r>
            <a:r>
              <a:rPr lang="en-US" sz="2400" b="1" dirty="0" smtClean="0">
                <a:latin typeface="+mn-lt"/>
              </a:rPr>
              <a:t>side</a:t>
            </a:r>
            <a:r>
              <a:rPr lang="en-US" sz="2400" i="1" dirty="0" smtClean="0">
                <a:latin typeface="+mn-lt"/>
              </a:rPr>
              <a:t> </a:t>
            </a:r>
            <a:r>
              <a:rPr lang="en-US" sz="2400" b="1" dirty="0" smtClean="0">
                <a:latin typeface="+mn-lt"/>
              </a:rPr>
              <a:t>effect</a:t>
            </a:r>
            <a:r>
              <a:rPr lang="en-US" sz="2400" dirty="0">
                <a:latin typeface="+mn-lt"/>
              </a:rPr>
              <a:t>.</a:t>
            </a:r>
          </a:p>
          <a:p>
            <a:pPr marL="0" indent="0">
              <a:buNone/>
            </a:pPr>
            <a:r>
              <a:rPr lang="en-US" sz="2400" b="1" dirty="0" smtClean="0">
                <a:solidFill>
                  <a:schemeClr val="tx2"/>
                </a:solidFill>
                <a:latin typeface="+mn-lt"/>
              </a:rPr>
              <a:t>5.11</a:t>
            </a:r>
            <a:r>
              <a:rPr lang="en-US" sz="2400" dirty="0" smtClean="0">
                <a:latin typeface="+mn-lt"/>
              </a:rPr>
              <a:t> To </a:t>
            </a:r>
            <a:r>
              <a:rPr lang="en-US" sz="2400" dirty="0">
                <a:latin typeface="+mn-lt"/>
              </a:rPr>
              <a:t>determine the </a:t>
            </a:r>
            <a:r>
              <a:rPr lang="en-US" sz="2400" b="1" dirty="0">
                <a:latin typeface="+mn-lt"/>
              </a:rPr>
              <a:t>scope</a:t>
            </a:r>
            <a:r>
              <a:rPr lang="en-US" sz="2400" i="1" dirty="0">
                <a:latin typeface="+mn-lt"/>
              </a:rPr>
              <a:t> </a:t>
            </a:r>
            <a:r>
              <a:rPr lang="en-US" sz="2400" dirty="0">
                <a:latin typeface="+mn-lt"/>
              </a:rPr>
              <a:t>of a variable name.</a:t>
            </a:r>
          </a:p>
        </p:txBody>
      </p:sp>
    </p:spTree>
    <p:extLst>
      <p:ext uri="{BB962C8B-B14F-4D97-AF65-F5344CB8AC3E}">
        <p14:creationId xmlns:p14="http://schemas.microsoft.com/office/powerpoint/2010/main" val="518189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Did </a:t>
            </a:r>
            <a:r>
              <a:rPr lang="en-US" altLang="en-US" kern="1200" dirty="0" smtClean="0">
                <a:latin typeface="Times New Roman" panose="02020603050405020304" pitchFamily="18" charset="0"/>
                <a:ea typeface="ＭＳ Ｐゴシック" charset="-128"/>
              </a:rPr>
              <a:t>it </a:t>
            </a:r>
            <a:r>
              <a:rPr lang="en-US" altLang="en-US" kern="1200" dirty="0">
                <a:latin typeface="Times New Roman" panose="02020603050405020304" pitchFamily="18" charset="0"/>
                <a:ea typeface="ＭＳ Ｐゴシック" charset="-128"/>
              </a:rPr>
              <a:t>Really Work?</a:t>
            </a:r>
          </a:p>
        </p:txBody>
      </p:sp>
      <p:sp>
        <p:nvSpPr>
          <p:cNvPr id="3" name="Text Placeholder 2"/>
          <p:cNvSpPr>
            <a:spLocks noGrp="1"/>
          </p:cNvSpPr>
          <p:nvPr>
            <p:ph type="body" idx="1"/>
          </p:nvPr>
        </p:nvSpPr>
        <p:spPr>
          <a:xfrm>
            <a:off x="457200" y="1600200"/>
            <a:ext cx="3751943" cy="2962319"/>
          </a:xfrm>
        </p:spPr>
        <p:txBody>
          <a:bodyPr wrap="square" lIns="91425" tIns="91425" rIns="91425" bIns="91425">
            <a:spAutoFit/>
          </a:bodyPr>
          <a:lstStyle/>
          <a:p>
            <a:pPr marL="255651"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It clearly did the mirroring, but that </a:t>
            </a:r>
            <a:r>
              <a:rPr lang="en-US" altLang="en-US" sz="2400" kern="1200" dirty="0" smtClean="0">
                <a:solidFill>
                  <a:srgbClr val="000000"/>
                </a:solidFill>
                <a:latin typeface="+mn-lt"/>
                <a:ea typeface="ＭＳ Ｐゴシック" charset="-128"/>
              </a:rPr>
              <a:t>doesn</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create </a:t>
            </a:r>
            <a:r>
              <a:rPr lang="en-US" altLang="ja-JP" sz="2400" kern="1200" dirty="0" smtClean="0">
                <a:solidFill>
                  <a:srgbClr val="000000"/>
                </a:solidFill>
                <a:latin typeface="+mn-lt"/>
                <a:ea typeface="ＭＳ Ｐゴシック" charset="-128"/>
              </a:rPr>
              <a:t>a 100%</a:t>
            </a:r>
            <a:r>
              <a:rPr lang="en-US" altLang="ja-JP" sz="2400" kern="1200" dirty="0">
                <a:solidFill>
                  <a:srgbClr val="000000"/>
                </a:solidFill>
                <a:latin typeface="+mn-lt"/>
                <a:ea typeface="ＭＳ Ｐゴシック" charset="-128"/>
              </a:rPr>
              <a:t> realistic image</a:t>
            </a:r>
            <a:r>
              <a:rPr lang="en-US" altLang="ja-JP" sz="2400" kern="1200" dirty="0" smtClean="0">
                <a:solidFill>
                  <a:srgbClr val="000000"/>
                </a:solidFill>
                <a:latin typeface="+mn-lt"/>
                <a:ea typeface="ＭＳ Ｐゴシック" charset="-128"/>
              </a:rPr>
              <a:t>.</a:t>
            </a:r>
          </a:p>
          <a:p>
            <a:pPr marL="255651"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Check out the shadows: Which direction is the sun coming from</a:t>
            </a:r>
            <a:r>
              <a:rPr lang="en-US" altLang="en-US" sz="2400" kern="1200" dirty="0" smtClean="0">
                <a:solidFill>
                  <a:srgbClr val="000000"/>
                </a:solidFill>
                <a:latin typeface="+mn-lt"/>
                <a:ea typeface="ＭＳ Ｐゴシック" charset="-128"/>
              </a:rPr>
              <a:t>?</a:t>
            </a:r>
          </a:p>
        </p:txBody>
      </p:sp>
      <p:pic>
        <p:nvPicPr>
          <p:cNvPr id="5" name="Picture 10" descr="A photo of a temple with towering pillars supporting an ornately designed roof with half of its facade brok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23426" y="1600200"/>
            <a:ext cx="4038600" cy="3028950"/>
          </a:xfrm>
          <a:prstGeom prst="rect">
            <a:avLst/>
          </a:prstGeom>
          <a:noFill/>
          <a:ln>
            <a:noFill/>
          </a:ln>
        </p:spPr>
      </p:pic>
    </p:spTree>
    <p:extLst>
      <p:ext uri="{BB962C8B-B14F-4D97-AF65-F5344CB8AC3E}">
        <p14:creationId xmlns:p14="http://schemas.microsoft.com/office/powerpoint/2010/main" val="879141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Understanding the Temple Fix</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04668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is the very first transfer of pixels from and </a:t>
            </a:r>
            <a:r>
              <a:rPr lang="en-US" altLang="en-US" sz="2400" kern="1200" dirty="0" smtClean="0">
                <a:solidFill>
                  <a:srgbClr val="000000"/>
                </a:solidFill>
                <a:latin typeface="Arial (Body)"/>
                <a:ea typeface="ＭＳ Ｐゴシック" charset="-128"/>
              </a:rPr>
              <a:t>to? Which </a:t>
            </a:r>
            <a:r>
              <a:rPr lang="en-US" altLang="en-US" sz="2400" kern="1200" dirty="0">
                <a:solidFill>
                  <a:srgbClr val="000000"/>
                </a:solidFill>
                <a:latin typeface="Arial (Body)"/>
                <a:ea typeface="ＭＳ Ｐゴシック" charset="-128"/>
              </a:rPr>
              <a:t>(x,y) pixel from? Which (x,y) pixel to?</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is second?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many pixels get copied</a:t>
            </a:r>
            <a:r>
              <a:rPr lang="en-US" altLang="en-US" sz="2400" kern="1200" dirty="0" smtClean="0">
                <a:solidFill>
                  <a:srgbClr val="000000"/>
                </a:solidFill>
                <a:latin typeface="Arial (Body)"/>
                <a:ea typeface="ＭＳ Ｐゴシック" charset="-128"/>
              </a:rPr>
              <a:t>?</a:t>
            </a:r>
          </a:p>
        </p:txBody>
      </p:sp>
    </p:spTree>
    <p:extLst>
      <p:ext uri="{BB962C8B-B14F-4D97-AF65-F5344CB8AC3E}">
        <p14:creationId xmlns:p14="http://schemas.microsoft.com/office/powerpoint/2010/main" val="3350930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3107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Adding Print Statements to See What’s Happening</a:t>
            </a:r>
            <a:endParaRPr lang="en-US" altLang="en-US" b="0" kern="1200" dirty="0">
              <a:latin typeface="Times New Roman" panose="02020603050405020304" pitchFamily="18" charset="0"/>
              <a:ea typeface="ＭＳ Ｐゴシック" charset="-128"/>
            </a:endParaRPr>
          </a:p>
        </p:txBody>
      </p:sp>
      <p:pic>
        <p:nvPicPr>
          <p:cNvPr id="6" name="Picture 5" descr="The computer code has 11 lines. The lines read as follows. Line 1. d e f mirror Temple left parenthesis right parenthesis colon. Line 2, indented once. source equals make Picture left parenthesis get Media Path left parenthesis double quote temple period j p g double quote right parenthesis right parenthesis. Line 3, indented once. mirror Point equals 276. Line 4, indented once. for x range left parenthesis 13 comma mirror Point right parenthesis colon. Line 5, indented twice. for y in range left parenthesis 27 comma 97 right parenthesis colon. Line 6, indented 3 times. print double quote Copying color from double quote comma x comma y comma double quote to double quote comma mirror Point minus 1 minus x comma y. Line 7, indented 3 times. p left equals get Pixel left parenthesis source comma mirror Point plus mirror Point minus 1 minus x com ma y right parenthesis. Line 8, indented twice. set Color left parenthesis p right comma get Color left parenthesis p left right parenthesis right parenthesis. Line 9, indented twice. show left parenthesis source right parenthesis. Line 10, indented once. return source. Line 11, indented once. return sour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384" y="1841873"/>
            <a:ext cx="7735853" cy="3423637"/>
          </a:xfrm>
          <a:prstGeom prst="rect">
            <a:avLst/>
          </a:prstGeom>
        </p:spPr>
      </p:pic>
    </p:spTree>
    <p:extLst>
      <p:ext uri="{BB962C8B-B14F-4D97-AF65-F5344CB8AC3E}">
        <p14:creationId xmlns:p14="http://schemas.microsoft.com/office/powerpoint/2010/main" val="1905137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3129"/>
            <a:ext cx="8332839" cy="1169521"/>
          </a:xfrm>
        </p:spPr>
        <p:txBody>
          <a:bodyPr wrap="square" tIns="91425">
            <a:spAutoFit/>
          </a:bodyPr>
          <a:lstStyle/>
          <a:p>
            <a:pPr lvl="0" fontAlgn="base">
              <a:spcBef>
                <a:spcPct val="0"/>
              </a:spcBef>
              <a:spcAft>
                <a:spcPct val="0"/>
              </a:spcAft>
              <a:buClrTx/>
            </a:pPr>
            <a:r>
              <a:rPr lang="en-US" altLang="en-US" sz="3200" kern="1200" dirty="0" smtClean="0">
                <a:latin typeface="Times New Roman" panose="02020603050405020304" pitchFamily="18" charset="0"/>
                <a:ea typeface="ＭＳ Ｐゴシック" charset="-128"/>
              </a:rPr>
              <a:t>First Pixels are Either Side of the Mirrorpoint, Then Moving Down</a:t>
            </a:r>
            <a:endParaRPr lang="en-US" altLang="en-US" sz="3200" kern="1200" dirty="0">
              <a:latin typeface="Times New Roman" panose="02020603050405020304" pitchFamily="18" charset="0"/>
              <a:ea typeface="ＭＳ Ｐゴシック" charset="-128"/>
            </a:endParaRPr>
          </a:p>
        </p:txBody>
      </p:sp>
      <p:pic>
        <p:nvPicPr>
          <p:cNvPr id="7" name="Picture 6" descr="The computer code reads, Right angle bracket right angle bracket right angle bracket p 2 equals mirror Temple left parenthesis right parenthesis. Corresponding output reads, Copying color from 13 27 to 538 27. Copying color from 13 28 to 538 28. Copying color from 13 29 to&#10;538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65" y="1871926"/>
            <a:ext cx="3254053" cy="2440541"/>
          </a:xfrm>
          <a:prstGeom prst="rect">
            <a:avLst/>
          </a:prstGeom>
        </p:spPr>
      </p:pic>
      <p:pic>
        <p:nvPicPr>
          <p:cNvPr id="5" name="Picture 4" descr="A photo of a temple with towering pillars supporting an ornately designed roof with half of its façade broken. Coordinates are plotted for the restoration of the other half of the roof design. Y coordinates are plotted on the base of the roof at 98 and at the highest end of the design at 28. X coordinates are plotted on one side of the temple from the base of the roof at 14, and at the middle part of the structure from the base of the roof at 2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23618" y="1871926"/>
            <a:ext cx="3671455" cy="2260023"/>
          </a:xfrm>
          <a:prstGeom prst="rect">
            <a:avLst/>
          </a:prstGeom>
          <a:noFill/>
          <a:ln>
            <a:noFill/>
          </a:ln>
        </p:spPr>
      </p:pic>
    </p:spTree>
    <p:extLst>
      <p:ext uri="{BB962C8B-B14F-4D97-AF65-F5344CB8AC3E}">
        <p14:creationId xmlns:p14="http://schemas.microsoft.com/office/powerpoint/2010/main" val="16595611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Counting Pixels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pic>
        <p:nvPicPr>
          <p:cNvPr id="5" name="Picture 4" descr="The computer code has 13 lines. The lines read as follows. Line 1. d e f mirror Temple left parenthesis right parenthesis colon. Line 2, indented once. source equals make Picture left parenthesis get Media Path left parenthesis double quote temple period j p g double quote right parenthesis right parenthesis. Line 3, indented once. mirror Point equals 276. Line 4, indented once. count equals 0. Line 5, indented once. for x in range left parenthesis 13 comma mirror Point right parenthesis colon. Line 6, indented twice. for y in range left parenthesis 27 comma 97 right parenthesis colon. Line 7, indented 3 times. p left equals get Pixel left parenthesis source comma x comma y right parenthesis. Line 8, indented 3 times. p right equals get Pixel left parenthesis source comma mirror Point plus mirror Point minus 1 minus x comma y right parenthesis pipe. Line 9, indented 3 times. set Color left parenthesis p right comma get Color left parenthesis p left right parenthesis right parenthesis. Line 10, indented 3 times. count equals count plus 1. Line 11, indented once. show left parenthesis source right parenthesis print. Line 12, indented once. double quote We copied double quote comma count pixels double quote. Line 13, indented once. return sour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79" y="1475514"/>
            <a:ext cx="6925417" cy="4648569"/>
          </a:xfrm>
          <a:prstGeom prst="rect">
            <a:avLst/>
          </a:prstGeom>
        </p:spPr>
      </p:pic>
    </p:spTree>
    <p:extLst>
      <p:ext uri="{BB962C8B-B14F-4D97-AF65-F5344CB8AC3E}">
        <p14:creationId xmlns:p14="http://schemas.microsoft.com/office/powerpoint/2010/main" val="6669417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Counting Pixels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6" name="Picture 5" descr="Computer code reads, Right angle bracket right angle bracket right angle bracket p 2 equals mirror Temple left parenthesis right parenthesis. Corresponding output reads, We copied 18410 pixe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625" y="1845150"/>
            <a:ext cx="3794750" cy="917068"/>
          </a:xfrm>
          <a:prstGeom prst="rect">
            <a:avLst/>
          </a:prstGeom>
        </p:spPr>
      </p:pic>
      <p:sp>
        <p:nvSpPr>
          <p:cNvPr id="4" name="Text Placeholder 3"/>
          <p:cNvSpPr>
            <a:spLocks noGrp="1"/>
          </p:cNvSpPr>
          <p:nvPr>
            <p:ph type="body" idx="1"/>
          </p:nvPr>
        </p:nvSpPr>
        <p:spPr>
          <a:xfrm>
            <a:off x="457200" y="2916381"/>
            <a:ext cx="8229600" cy="2339072"/>
          </a:xfrm>
        </p:spPr>
        <p:txBody>
          <a:bodyPr wrap="square" lIns="91425" tIns="91425" rIns="91425" bIns="91425">
            <a:spAutoFit/>
          </a:bodyPr>
          <a:lstStyle/>
          <a:p>
            <a:pPr eaLnBrk="1" hangingPunct="1"/>
            <a:r>
              <a:rPr lang="en-US" altLang="en-US" sz="2400" dirty="0">
                <a:latin typeface="+mn-lt"/>
              </a:rPr>
              <a:t>Where did that come from?</a:t>
            </a:r>
          </a:p>
          <a:p>
            <a:pPr lvl="1" eaLnBrk="1" hangingPunct="1"/>
            <a:r>
              <a:rPr lang="en-US" altLang="en-US" sz="2400" dirty="0">
                <a:latin typeface="+mn-lt"/>
              </a:rPr>
              <a:t>How many rows</a:t>
            </a:r>
            <a:r>
              <a:rPr lang="en-US" altLang="en-US" sz="2400" dirty="0" smtClean="0">
                <a:latin typeface="+mn-lt"/>
              </a:rPr>
              <a:t>? Y </a:t>
            </a:r>
            <a:r>
              <a:rPr lang="en-US" altLang="en-US" sz="2400" dirty="0">
                <a:latin typeface="+mn-lt"/>
              </a:rPr>
              <a:t>goes from 27 to 97</a:t>
            </a:r>
          </a:p>
          <a:p>
            <a:pPr lvl="2" eaLnBrk="1" hangingPunct="1"/>
            <a:r>
              <a:rPr lang="en-US" altLang="en-US" sz="2400" dirty="0">
                <a:latin typeface="+mn-lt"/>
              </a:rPr>
              <a:t>= 70 rows of pixels</a:t>
            </a:r>
          </a:p>
          <a:p>
            <a:pPr lvl="1" eaLnBrk="1" hangingPunct="1"/>
            <a:r>
              <a:rPr lang="en-US" altLang="en-US" sz="2400" dirty="0">
                <a:latin typeface="+mn-lt"/>
              </a:rPr>
              <a:t>How many columns</a:t>
            </a:r>
            <a:r>
              <a:rPr lang="en-US" altLang="en-US" sz="2400" dirty="0" smtClean="0">
                <a:latin typeface="+mn-lt"/>
              </a:rPr>
              <a:t>? X </a:t>
            </a:r>
            <a:r>
              <a:rPr lang="en-US" altLang="en-US" sz="2400" dirty="0">
                <a:latin typeface="+mn-lt"/>
              </a:rPr>
              <a:t>goes from 13 to 276</a:t>
            </a:r>
          </a:p>
          <a:p>
            <a:pPr lvl="2" eaLnBrk="1" hangingPunct="1"/>
            <a:r>
              <a:rPr lang="en-US" altLang="en-US" sz="2400" dirty="0">
                <a:latin typeface="+mn-lt"/>
              </a:rPr>
              <a:t>= 263 columns of </a:t>
            </a:r>
            <a:r>
              <a:rPr lang="en-US" altLang="en-US" sz="2400" dirty="0" smtClean="0">
                <a:latin typeface="+mn-lt"/>
              </a:rPr>
              <a:t>pixels</a:t>
            </a:r>
            <a:endParaRPr lang="en-US" altLang="en-US" sz="2400" dirty="0">
              <a:latin typeface="+mn-lt"/>
            </a:endParaRPr>
          </a:p>
        </p:txBody>
      </p:sp>
      <p:sp>
        <p:nvSpPr>
          <p:cNvPr id="5" name="Text Placeholder 4"/>
          <p:cNvSpPr>
            <a:spLocks noGrp="1"/>
          </p:cNvSpPr>
          <p:nvPr>
            <p:ph type="body" idx="2"/>
          </p:nvPr>
        </p:nvSpPr>
        <p:spPr>
          <a:xfrm>
            <a:off x="457200" y="5188155"/>
            <a:ext cx="1066800" cy="434745"/>
          </a:xfrm>
        </p:spPr>
        <p:txBody>
          <a:bodyPr/>
          <a:lstStyle/>
          <a:p>
            <a:pPr lvl="1"/>
            <a:r>
              <a:rPr lang="en-US" sz="2400" dirty="0" smtClean="0">
                <a:latin typeface="+mn-lt"/>
              </a:rPr>
              <a:t> </a:t>
            </a:r>
            <a:endParaRPr lang="en-US" sz="2400" dirty="0">
              <a:latin typeface="+mn-lt"/>
            </a:endParaRPr>
          </a:p>
        </p:txBody>
      </p:sp>
      <p:graphicFrame>
        <p:nvGraphicFramePr>
          <p:cNvPr id="3" name="Object 2" descr="70 times 263 equals 18410."/>
          <p:cNvGraphicFramePr>
            <a:graphicFrameLocks noChangeAspect="1"/>
          </p:cNvGraphicFramePr>
          <p:nvPr>
            <p:extLst>
              <p:ext uri="{D42A27DB-BD31-4B8C-83A1-F6EECF244321}">
                <p14:modId xmlns:p14="http://schemas.microsoft.com/office/powerpoint/2010/main" val="2435929317"/>
              </p:ext>
            </p:extLst>
          </p:nvPr>
        </p:nvGraphicFramePr>
        <p:xfrm>
          <a:off x="1334746" y="5284025"/>
          <a:ext cx="2259013" cy="409575"/>
        </p:xfrm>
        <a:graphic>
          <a:graphicData uri="http://schemas.openxmlformats.org/presentationml/2006/ole">
            <mc:AlternateContent xmlns:mc="http://schemas.openxmlformats.org/markup-compatibility/2006">
              <mc:Choice xmlns:v="urn:schemas-microsoft-com:vml" Requires="v">
                <p:oleObj spid="_x0000_s4496" name="Equation" r:id="rId4" imgW="1054080" imgH="190440" progId="Equation.DSMT4">
                  <p:embed/>
                </p:oleObj>
              </mc:Choice>
              <mc:Fallback>
                <p:oleObj name="Equation" r:id="rId4" imgW="1054080" imgH="190440" progId="Equation.DSMT4">
                  <p:embed/>
                  <p:pic>
                    <p:nvPicPr>
                      <p:cNvPr id="0" name=""/>
                      <p:cNvPicPr/>
                      <p:nvPr/>
                    </p:nvPicPr>
                    <p:blipFill>
                      <a:blip r:embed="rId5"/>
                      <a:stretch>
                        <a:fillRect/>
                      </a:stretch>
                    </p:blipFill>
                    <p:spPr>
                      <a:xfrm>
                        <a:off x="1334746" y="5284025"/>
                        <a:ext cx="2259013" cy="409575"/>
                      </a:xfrm>
                      <a:prstGeom prst="rect">
                        <a:avLst/>
                      </a:prstGeom>
                    </p:spPr>
                  </p:pic>
                </p:oleObj>
              </mc:Fallback>
            </mc:AlternateContent>
          </a:graphicData>
        </a:graphic>
      </p:graphicFrame>
    </p:spTree>
    <p:extLst>
      <p:ext uri="{BB962C8B-B14F-4D97-AF65-F5344CB8AC3E}">
        <p14:creationId xmlns:p14="http://schemas.microsoft.com/office/powerpoint/2010/main" val="7310621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Moving Pixels Across Pictures</a:t>
            </a:r>
          </a:p>
        </p:txBody>
      </p:sp>
      <p:sp>
        <p:nvSpPr>
          <p:cNvPr id="3" name="Text Placeholder 2"/>
          <p:cNvSpPr>
            <a:spLocks noGrp="1"/>
          </p:cNvSpPr>
          <p:nvPr>
            <p:ph type="body" idx="1"/>
          </p:nvPr>
        </p:nvSpPr>
        <p:spPr>
          <a:xfrm>
            <a:off x="457200" y="1600200"/>
            <a:ext cx="8229600" cy="3831788"/>
          </a:xfrm>
        </p:spPr>
        <p:txBody>
          <a:bodyPr wrap="square" lIns="91425" tIns="91425" rIns="91425" bIns="91425">
            <a:spAutoFit/>
          </a:bodyPr>
          <a:lstStyle/>
          <a:p>
            <a:pPr eaLnBrk="1" hangingPunct="1"/>
            <a:r>
              <a:rPr lang="en-US" altLang="en-US" sz="2400" dirty="0" smtClean="0">
                <a:latin typeface="+mn-lt"/>
              </a:rPr>
              <a:t>We</a:t>
            </a:r>
            <a:r>
              <a:rPr lang="en-US" altLang="ja-JP" sz="2400" dirty="0" smtClean="0">
                <a:latin typeface="+mn-lt"/>
              </a:rPr>
              <a:t>’ve </a:t>
            </a:r>
            <a:r>
              <a:rPr lang="en-US" altLang="ja-JP" sz="2400" dirty="0">
                <a:latin typeface="+mn-lt"/>
              </a:rPr>
              <a:t>seen using index variables to track the pixel position </a:t>
            </a:r>
            <a:r>
              <a:rPr lang="en-US" altLang="ja-JP" sz="2400" dirty="0" smtClean="0">
                <a:latin typeface="+mn-lt"/>
              </a:rPr>
              <a:t>we’re </a:t>
            </a:r>
            <a:r>
              <a:rPr lang="en-US" altLang="ja-JP" sz="2400" dirty="0">
                <a:latin typeface="+mn-lt"/>
              </a:rPr>
              <a:t>working with in a picture.</a:t>
            </a:r>
          </a:p>
          <a:p>
            <a:pPr eaLnBrk="1" hangingPunct="1"/>
            <a:r>
              <a:rPr lang="en-US" altLang="en-US" sz="2400" dirty="0">
                <a:latin typeface="+mn-lt"/>
              </a:rPr>
              <a:t>We can copy </a:t>
            </a:r>
            <a:r>
              <a:rPr lang="en-US" altLang="en-US" sz="2400" b="1" dirty="0">
                <a:latin typeface="+mn-lt"/>
              </a:rPr>
              <a:t>between</a:t>
            </a:r>
            <a:r>
              <a:rPr lang="en-US" altLang="en-US" sz="2400" dirty="0">
                <a:latin typeface="+mn-lt"/>
              </a:rPr>
              <a:t> pictures, if we keep track of:</a:t>
            </a:r>
          </a:p>
          <a:p>
            <a:pPr lvl="1" eaLnBrk="1" hangingPunct="1"/>
            <a:r>
              <a:rPr lang="en-US" altLang="en-US" sz="2400" dirty="0">
                <a:latin typeface="+mn-lt"/>
              </a:rPr>
              <a:t>The </a:t>
            </a:r>
            <a:r>
              <a:rPr lang="en-US" altLang="en-US" sz="2400" b="1" dirty="0">
                <a:latin typeface="+mn-lt"/>
              </a:rPr>
              <a:t>source</a:t>
            </a:r>
            <a:r>
              <a:rPr lang="en-US" altLang="en-US" sz="2400" dirty="0">
                <a:latin typeface="+mn-lt"/>
              </a:rPr>
              <a:t> index variables</a:t>
            </a:r>
          </a:p>
          <a:p>
            <a:pPr lvl="2" eaLnBrk="1" hangingPunct="1"/>
            <a:r>
              <a:rPr lang="en-US" altLang="en-US" sz="2400" dirty="0">
                <a:latin typeface="+mn-lt"/>
              </a:rPr>
              <a:t>Where </a:t>
            </a:r>
            <a:r>
              <a:rPr lang="en-US" altLang="en-US" sz="2400" dirty="0" smtClean="0">
                <a:latin typeface="+mn-lt"/>
              </a:rPr>
              <a:t>we</a:t>
            </a:r>
            <a:r>
              <a:rPr lang="en-US" altLang="ja-JP" sz="2400" dirty="0" smtClean="0">
                <a:latin typeface="+mn-lt"/>
              </a:rPr>
              <a:t>’re </a:t>
            </a:r>
            <a:r>
              <a:rPr lang="en-US" altLang="ja-JP" sz="2400" dirty="0">
                <a:latin typeface="+mn-lt"/>
              </a:rPr>
              <a:t>getting the pixels </a:t>
            </a:r>
            <a:r>
              <a:rPr lang="en-US" altLang="ja-JP" sz="2400" b="1" dirty="0">
                <a:latin typeface="+mn-lt"/>
              </a:rPr>
              <a:t>from</a:t>
            </a:r>
          </a:p>
          <a:p>
            <a:pPr lvl="1" eaLnBrk="1" hangingPunct="1"/>
            <a:r>
              <a:rPr lang="en-US" altLang="en-US" sz="2400" dirty="0">
                <a:latin typeface="+mn-lt"/>
              </a:rPr>
              <a:t>The </a:t>
            </a:r>
            <a:r>
              <a:rPr lang="en-US" altLang="en-US" sz="2400" b="1" dirty="0">
                <a:latin typeface="+mn-lt"/>
              </a:rPr>
              <a:t>target</a:t>
            </a:r>
            <a:r>
              <a:rPr lang="en-US" altLang="en-US" sz="2400" i="1" dirty="0">
                <a:latin typeface="+mn-lt"/>
              </a:rPr>
              <a:t> </a:t>
            </a:r>
            <a:r>
              <a:rPr lang="en-US" altLang="en-US" sz="2400" dirty="0">
                <a:latin typeface="+mn-lt"/>
              </a:rPr>
              <a:t>index variables</a:t>
            </a:r>
          </a:p>
          <a:p>
            <a:pPr lvl="2" eaLnBrk="1" hangingPunct="1"/>
            <a:r>
              <a:rPr lang="en-US" altLang="en-US" sz="2400" dirty="0">
                <a:latin typeface="+mn-lt"/>
              </a:rPr>
              <a:t>Where </a:t>
            </a:r>
            <a:r>
              <a:rPr lang="en-US" altLang="en-US" sz="2400" dirty="0" smtClean="0">
                <a:latin typeface="+mn-lt"/>
              </a:rPr>
              <a:t>we</a:t>
            </a:r>
            <a:r>
              <a:rPr lang="en-US" altLang="ja-JP" sz="2400" dirty="0" smtClean="0">
                <a:latin typeface="+mn-lt"/>
              </a:rPr>
              <a:t>’re </a:t>
            </a:r>
            <a:r>
              <a:rPr lang="en-US" altLang="ja-JP" sz="2400" dirty="0">
                <a:latin typeface="+mn-lt"/>
              </a:rPr>
              <a:t>putting the pixels </a:t>
            </a:r>
            <a:r>
              <a:rPr lang="en-US" altLang="ja-JP" sz="2400" b="1" dirty="0">
                <a:latin typeface="+mn-lt"/>
              </a:rPr>
              <a:t>at</a:t>
            </a:r>
          </a:p>
          <a:p>
            <a:pPr eaLnBrk="1" hangingPunct="1"/>
            <a:r>
              <a:rPr lang="en-US" altLang="en-US" sz="2400" dirty="0">
                <a:latin typeface="+mn-lt"/>
              </a:rPr>
              <a:t>(Not really copying the pixels: </a:t>
            </a:r>
            <a:r>
              <a:rPr lang="en-US" altLang="en-US" sz="2400" b="1" dirty="0">
                <a:latin typeface="+mn-lt"/>
              </a:rPr>
              <a:t>Replicating</a:t>
            </a:r>
            <a:r>
              <a:rPr lang="en-US" altLang="en-US" sz="2400" dirty="0">
                <a:latin typeface="+mn-lt"/>
              </a:rPr>
              <a:t> their color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579018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Can You Do Then?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6314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What can you do when copying from one picture to another?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Collages: Copy </a:t>
            </a:r>
            <a:r>
              <a:rPr lang="en-US" altLang="en-US" sz="2400" b="1" kern="1200" dirty="0">
                <a:solidFill>
                  <a:srgbClr val="000000"/>
                </a:solidFill>
                <a:latin typeface="+mn-lt"/>
                <a:ea typeface="ＭＳ Ｐゴシック" charset="-128"/>
                <a:cs typeface="+mn-cs"/>
              </a:rPr>
              <a:t>several</a:t>
            </a:r>
            <a:r>
              <a:rPr lang="en-US" altLang="en-US" sz="2400" kern="1200" dirty="0">
                <a:solidFill>
                  <a:srgbClr val="000000"/>
                </a:solidFill>
                <a:latin typeface="+mn-lt"/>
                <a:ea typeface="ＭＳ Ｐゴシック" charset="-128"/>
                <a:cs typeface="+mn-cs"/>
              </a:rPr>
              <a:t> pictures onto one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Cropping: You </a:t>
            </a:r>
            <a:r>
              <a:rPr lang="en-US" altLang="en-US" sz="2400" kern="1200" dirty="0" smtClean="0">
                <a:solidFill>
                  <a:srgbClr val="000000"/>
                </a:solidFill>
                <a:latin typeface="+mn-lt"/>
                <a:ea typeface="ＭＳ Ｐゴシック" charset="-128"/>
                <a:cs typeface="+mn-cs"/>
              </a:rPr>
              <a:t>don</a:t>
            </a:r>
            <a:r>
              <a:rPr lang="en-US" altLang="ja-JP" sz="2400" kern="1200" dirty="0" smtClean="0">
                <a:solidFill>
                  <a:srgbClr val="000000"/>
                </a:solidFill>
                <a:latin typeface="+mn-lt"/>
                <a:ea typeface="ＭＳ Ｐゴシック" charset="-128"/>
                <a:cs typeface="+mn-cs"/>
              </a:rPr>
              <a:t>’t </a:t>
            </a:r>
            <a:r>
              <a:rPr lang="en-US" altLang="ja-JP" sz="2400" kern="1200" dirty="0">
                <a:solidFill>
                  <a:srgbClr val="000000"/>
                </a:solidFill>
                <a:latin typeface="+mn-lt"/>
                <a:ea typeface="ＭＳ Ｐゴシック" charset="-128"/>
                <a:cs typeface="+mn-cs"/>
              </a:rPr>
              <a:t>have to take the </a:t>
            </a:r>
            <a:r>
              <a:rPr lang="en-US" altLang="ja-JP" sz="2400" b="1" kern="1200" dirty="0">
                <a:solidFill>
                  <a:srgbClr val="000000"/>
                </a:solidFill>
                <a:latin typeface="+mn-lt"/>
                <a:ea typeface="ＭＳ Ｐゴシック" charset="-128"/>
                <a:cs typeface="+mn-cs"/>
              </a:rPr>
              <a:t>whole</a:t>
            </a:r>
            <a:r>
              <a:rPr lang="en-US" altLang="ja-JP" sz="2400" kern="1200" dirty="0">
                <a:solidFill>
                  <a:srgbClr val="000000"/>
                </a:solidFill>
                <a:latin typeface="+mn-lt"/>
                <a:ea typeface="ＭＳ Ｐゴシック" charset="-128"/>
                <a:cs typeface="+mn-cs"/>
              </a:rPr>
              <a:t> picture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Scaling: Make a picture smaller, or larger when copying it</a:t>
            </a:r>
          </a:p>
        </p:txBody>
      </p:sp>
    </p:spTree>
    <p:extLst>
      <p:ext uri="{BB962C8B-B14F-4D97-AF65-F5344CB8AC3E}">
        <p14:creationId xmlns:p14="http://schemas.microsoft.com/office/powerpoint/2010/main" val="18124514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Blank Files in Mediasources</a:t>
            </a:r>
            <a:endParaRPr lang="en-US" dirty="0"/>
          </a:p>
        </p:txBody>
      </p:sp>
      <p:sp>
        <p:nvSpPr>
          <p:cNvPr id="3" name="Content Placeholder 2"/>
          <p:cNvSpPr>
            <a:spLocks noGrp="1"/>
          </p:cNvSpPr>
          <p:nvPr>
            <p:ph idx="1"/>
          </p:nvPr>
        </p:nvSpPr>
        <p:spPr>
          <a:xfrm>
            <a:off x="457201" y="1447801"/>
            <a:ext cx="505326" cy="609600"/>
          </a:xfrm>
        </p:spPr>
        <p:txBody>
          <a:bodyPr/>
          <a:lstStyle/>
          <a:p>
            <a:pPr indent="-256032"/>
            <a:r>
              <a:rPr lang="en-US" sz="2400" dirty="0">
                <a:latin typeface="+mn-lt"/>
              </a:rPr>
              <a:t> </a:t>
            </a:r>
          </a:p>
        </p:txBody>
      </p:sp>
      <p:graphicFrame>
        <p:nvGraphicFramePr>
          <p:cNvPr id="10" name="Object 9" descr="Get media path left parenthesis double quote 7 inches by 95 inches dot j p g double quote right parenthesis."/>
          <p:cNvGraphicFramePr>
            <a:graphicFrameLocks noChangeAspect="1"/>
          </p:cNvGraphicFramePr>
          <p:nvPr>
            <p:extLst>
              <p:ext uri="{D42A27DB-BD31-4B8C-83A1-F6EECF244321}">
                <p14:modId xmlns:p14="http://schemas.microsoft.com/office/powerpoint/2010/main" val="2876460884"/>
              </p:ext>
            </p:extLst>
          </p:nvPr>
        </p:nvGraphicFramePr>
        <p:xfrm>
          <a:off x="819150" y="1562100"/>
          <a:ext cx="4010025" cy="396875"/>
        </p:xfrm>
        <a:graphic>
          <a:graphicData uri="http://schemas.openxmlformats.org/presentationml/2006/ole">
            <mc:AlternateContent xmlns:mc="http://schemas.openxmlformats.org/markup-compatibility/2006">
              <mc:Choice xmlns:v="urn:schemas-microsoft-com:vml" Requires="v">
                <p:oleObj spid="_x0000_s8953" name="Equation" r:id="rId3" imgW="2057400" imgH="203040" progId="Equation.DSMT4">
                  <p:embed/>
                </p:oleObj>
              </mc:Choice>
              <mc:Fallback>
                <p:oleObj name="Equation" r:id="rId3" imgW="2057400" imgH="203040" progId="Equation.DSMT4">
                  <p:embed/>
                  <p:pic>
                    <p:nvPicPr>
                      <p:cNvPr id="0" name=""/>
                      <p:cNvPicPr/>
                      <p:nvPr/>
                    </p:nvPicPr>
                    <p:blipFill>
                      <a:blip r:embed="rId4"/>
                      <a:stretch>
                        <a:fillRect/>
                      </a:stretch>
                    </p:blipFill>
                    <p:spPr>
                      <a:xfrm>
                        <a:off x="819150" y="1562100"/>
                        <a:ext cx="4010025" cy="396875"/>
                      </a:xfrm>
                      <a:prstGeom prst="rect">
                        <a:avLst/>
                      </a:prstGeom>
                    </p:spPr>
                  </p:pic>
                </p:oleObj>
              </mc:Fallback>
            </mc:AlternateContent>
          </a:graphicData>
        </a:graphic>
      </p:graphicFrame>
      <p:sp>
        <p:nvSpPr>
          <p:cNvPr id="4" name="Content Placeholder 3"/>
          <p:cNvSpPr>
            <a:spLocks noGrp="1"/>
          </p:cNvSpPr>
          <p:nvPr>
            <p:ph idx="13"/>
          </p:nvPr>
        </p:nvSpPr>
        <p:spPr>
          <a:xfrm>
            <a:off x="4803309" y="1566760"/>
            <a:ext cx="3758800" cy="303607"/>
          </a:xfrm>
        </p:spPr>
        <p:txBody>
          <a:bodyPr anchor="ctr"/>
          <a:lstStyle/>
          <a:p>
            <a:pPr marL="0" indent="0">
              <a:spcBef>
                <a:spcPts val="0"/>
              </a:spcBef>
              <a:buNone/>
            </a:pPr>
            <a:r>
              <a:rPr lang="en-US" altLang="ja-JP" sz="2400" dirty="0">
                <a:latin typeface="+mn-lt"/>
              </a:rPr>
              <a:t>gives you a </a:t>
            </a:r>
            <a:r>
              <a:rPr lang="en-US" altLang="ja-JP" sz="2400" dirty="0" smtClean="0">
                <a:latin typeface="+mn-lt"/>
              </a:rPr>
              <a:t>J</a:t>
            </a:r>
            <a:r>
              <a:rPr lang="en-US" altLang="ja-JP" sz="100" dirty="0" smtClean="0">
                <a:latin typeface="+mn-lt"/>
              </a:rPr>
              <a:t> </a:t>
            </a:r>
            <a:r>
              <a:rPr lang="en-US" altLang="ja-JP" sz="2400" dirty="0" smtClean="0">
                <a:latin typeface="+mn-lt"/>
              </a:rPr>
              <a:t>P</a:t>
            </a:r>
            <a:r>
              <a:rPr lang="en-US" altLang="ja-JP" sz="100" dirty="0" smtClean="0">
                <a:latin typeface="+mn-lt"/>
              </a:rPr>
              <a:t> </a:t>
            </a:r>
            <a:r>
              <a:rPr lang="en-US" altLang="ja-JP" sz="2400" dirty="0" smtClean="0">
                <a:latin typeface="+mn-lt"/>
              </a:rPr>
              <a:t>E</a:t>
            </a:r>
            <a:r>
              <a:rPr lang="en-US" altLang="ja-JP" sz="100" dirty="0" smtClean="0">
                <a:latin typeface="+mn-lt"/>
              </a:rPr>
              <a:t> </a:t>
            </a:r>
            <a:r>
              <a:rPr lang="en-US" altLang="ja-JP" sz="2400" dirty="0" smtClean="0">
                <a:latin typeface="+mn-lt"/>
              </a:rPr>
              <a:t>G </a:t>
            </a:r>
            <a:r>
              <a:rPr lang="en-US" altLang="ja-JP" sz="2400" dirty="0">
                <a:latin typeface="+mn-lt"/>
              </a:rPr>
              <a:t>canvas</a:t>
            </a:r>
            <a:endParaRPr lang="en-US" sz="2400" dirty="0">
              <a:latin typeface="+mn-lt"/>
            </a:endParaRPr>
          </a:p>
        </p:txBody>
      </p:sp>
      <p:sp>
        <p:nvSpPr>
          <p:cNvPr id="5" name="Content Placeholder 4"/>
          <p:cNvSpPr>
            <a:spLocks noGrp="1"/>
          </p:cNvSpPr>
          <p:nvPr>
            <p:ph sz="quarter" idx="14"/>
          </p:nvPr>
        </p:nvSpPr>
        <p:spPr>
          <a:xfrm>
            <a:off x="843516" y="2044348"/>
            <a:ext cx="7578589" cy="262503"/>
          </a:xfrm>
        </p:spPr>
        <p:txBody>
          <a:bodyPr anchor="ctr"/>
          <a:lstStyle/>
          <a:p>
            <a:pPr marL="0" indent="0">
              <a:spcBef>
                <a:spcPts val="0"/>
              </a:spcBef>
              <a:buNone/>
            </a:pPr>
            <a:r>
              <a:rPr lang="en-US" altLang="ja-JP" sz="2400" dirty="0">
                <a:latin typeface="+mn-lt"/>
              </a:rPr>
              <a:t>which prints out as </a:t>
            </a:r>
            <a:r>
              <a:rPr lang="en-US" altLang="ja-JP" sz="2400" dirty="0" smtClean="0">
                <a:latin typeface="+mn-lt"/>
              </a:rPr>
              <a:t>7×9.5 </a:t>
            </a:r>
            <a:r>
              <a:rPr lang="en-US" altLang="ja-JP" sz="2400" dirty="0">
                <a:latin typeface="+mn-lt"/>
              </a:rPr>
              <a:t>inches</a:t>
            </a:r>
            <a:endParaRPr lang="en-US" sz="2400" dirty="0">
              <a:latin typeface="+mn-lt"/>
            </a:endParaRPr>
          </a:p>
        </p:txBody>
      </p:sp>
      <p:sp>
        <p:nvSpPr>
          <p:cNvPr id="6" name="Content Placeholder 5"/>
          <p:cNvSpPr>
            <a:spLocks noGrp="1"/>
          </p:cNvSpPr>
          <p:nvPr>
            <p:ph sz="quarter" idx="15"/>
          </p:nvPr>
        </p:nvSpPr>
        <p:spPr>
          <a:xfrm>
            <a:off x="457202" y="2493853"/>
            <a:ext cx="8326580" cy="406055"/>
          </a:xfrm>
        </p:spPr>
        <p:txBody>
          <a:bodyPr anchor="ctr"/>
          <a:lstStyle/>
          <a:p>
            <a:pPr marL="741600" lvl="1" indent="-284400"/>
            <a:r>
              <a:rPr lang="en-US" sz="2400" dirty="0">
                <a:latin typeface="+mn-lt"/>
              </a:rPr>
              <a:t> </a:t>
            </a:r>
            <a:r>
              <a:rPr lang="en-US" altLang="en-US" sz="2400" dirty="0">
                <a:latin typeface="+mn-lt"/>
              </a:rPr>
              <a:t>Letter-sized page with 1 inch </a:t>
            </a:r>
            <a:r>
              <a:rPr lang="en-US" altLang="en-US" sz="2400" dirty="0" smtClean="0">
                <a:latin typeface="+mn-lt"/>
              </a:rPr>
              <a:t>margins</a:t>
            </a:r>
            <a:endParaRPr lang="en-US" altLang="en-US" sz="2400" dirty="0">
              <a:latin typeface="+mn-lt"/>
            </a:endParaRPr>
          </a:p>
        </p:txBody>
      </p:sp>
      <p:sp>
        <p:nvSpPr>
          <p:cNvPr id="7" name="Content Placeholder 6"/>
          <p:cNvSpPr>
            <a:spLocks noGrp="1"/>
          </p:cNvSpPr>
          <p:nvPr>
            <p:ph sz="quarter" idx="16"/>
          </p:nvPr>
        </p:nvSpPr>
        <p:spPr>
          <a:xfrm>
            <a:off x="457202" y="2989223"/>
            <a:ext cx="505326" cy="456908"/>
          </a:xfrm>
        </p:spPr>
        <p:txBody>
          <a:bodyPr/>
          <a:lstStyle/>
          <a:p>
            <a:pPr indent="-256032"/>
            <a:r>
              <a:rPr lang="en-US" sz="2400" dirty="0" smtClean="0">
                <a:latin typeface="+mn-lt"/>
              </a:rPr>
              <a:t> </a:t>
            </a:r>
            <a:endParaRPr lang="en-US" sz="2400" dirty="0">
              <a:latin typeface="+mn-lt"/>
            </a:endParaRPr>
          </a:p>
        </p:txBody>
      </p:sp>
      <p:graphicFrame>
        <p:nvGraphicFramePr>
          <p:cNvPr id="11" name="Object 10" descr="Get media path left parenthesis double quote 640 by 480dot j p g double quote right parenthesis."/>
          <p:cNvGraphicFramePr>
            <a:graphicFrameLocks noChangeAspect="1"/>
          </p:cNvGraphicFramePr>
          <p:nvPr>
            <p:extLst>
              <p:ext uri="{D42A27DB-BD31-4B8C-83A1-F6EECF244321}">
                <p14:modId xmlns:p14="http://schemas.microsoft.com/office/powerpoint/2010/main" val="2149257312"/>
              </p:ext>
            </p:extLst>
          </p:nvPr>
        </p:nvGraphicFramePr>
        <p:xfrm>
          <a:off x="793750" y="3036306"/>
          <a:ext cx="4060825" cy="395287"/>
        </p:xfrm>
        <a:graphic>
          <a:graphicData uri="http://schemas.openxmlformats.org/presentationml/2006/ole">
            <mc:AlternateContent xmlns:mc="http://schemas.openxmlformats.org/markup-compatibility/2006">
              <mc:Choice xmlns:v="urn:schemas-microsoft-com:vml" Requires="v">
                <p:oleObj spid="_x0000_s8954" name="Equation" r:id="rId5" imgW="2082600" imgH="203040" progId="Equation.DSMT4">
                  <p:embed/>
                </p:oleObj>
              </mc:Choice>
              <mc:Fallback>
                <p:oleObj name="Equation" r:id="rId5" imgW="2082600" imgH="203040" progId="Equation.DSMT4">
                  <p:embed/>
                  <p:pic>
                    <p:nvPicPr>
                      <p:cNvPr id="0" name=""/>
                      <p:cNvPicPr/>
                      <p:nvPr/>
                    </p:nvPicPr>
                    <p:blipFill>
                      <a:blip r:embed="rId6"/>
                      <a:stretch>
                        <a:fillRect/>
                      </a:stretch>
                    </p:blipFill>
                    <p:spPr>
                      <a:xfrm>
                        <a:off x="793750" y="3036306"/>
                        <a:ext cx="4060825" cy="395287"/>
                      </a:xfrm>
                      <a:prstGeom prst="rect">
                        <a:avLst/>
                      </a:prstGeom>
                    </p:spPr>
                  </p:pic>
                </p:oleObj>
              </mc:Fallback>
            </mc:AlternateContent>
          </a:graphicData>
        </a:graphic>
      </p:graphicFrame>
      <p:sp>
        <p:nvSpPr>
          <p:cNvPr id="8" name="Content Placeholder 7"/>
          <p:cNvSpPr>
            <a:spLocks noGrp="1"/>
          </p:cNvSpPr>
          <p:nvPr>
            <p:ph sz="quarter" idx="17"/>
          </p:nvPr>
        </p:nvSpPr>
        <p:spPr>
          <a:xfrm>
            <a:off x="4806146" y="3049703"/>
            <a:ext cx="3939646" cy="341982"/>
          </a:xfrm>
        </p:spPr>
        <p:txBody>
          <a:bodyPr anchor="ctr"/>
          <a:lstStyle/>
          <a:p>
            <a:pPr marL="0" indent="0">
              <a:spcBef>
                <a:spcPts val="0"/>
              </a:spcBef>
              <a:buNone/>
            </a:pPr>
            <a:r>
              <a:rPr lang="en-US" altLang="ja-JP" sz="2400" dirty="0">
                <a:latin typeface="+mn-lt"/>
              </a:rPr>
              <a:t>gives a </a:t>
            </a:r>
            <a:r>
              <a:rPr lang="en-US" altLang="ja-JP" sz="2400" dirty="0" smtClean="0">
                <a:latin typeface="+mn-lt"/>
              </a:rPr>
              <a:t>J</a:t>
            </a:r>
            <a:r>
              <a:rPr lang="en-US" altLang="ja-JP" sz="100" dirty="0" smtClean="0">
                <a:latin typeface="+mn-lt"/>
              </a:rPr>
              <a:t> </a:t>
            </a:r>
            <a:r>
              <a:rPr lang="en-US" altLang="ja-JP" sz="2400" dirty="0" smtClean="0">
                <a:latin typeface="+mn-lt"/>
              </a:rPr>
              <a:t>P</a:t>
            </a:r>
            <a:r>
              <a:rPr lang="en-US" altLang="ja-JP" sz="100" dirty="0" smtClean="0">
                <a:latin typeface="+mn-lt"/>
              </a:rPr>
              <a:t> </a:t>
            </a:r>
            <a:r>
              <a:rPr lang="en-US" altLang="ja-JP" sz="2400" dirty="0" smtClean="0">
                <a:latin typeface="+mn-lt"/>
              </a:rPr>
              <a:t>E</a:t>
            </a:r>
            <a:r>
              <a:rPr lang="en-US" altLang="ja-JP" sz="100" dirty="0" smtClean="0">
                <a:latin typeface="+mn-lt"/>
              </a:rPr>
              <a:t> </a:t>
            </a:r>
            <a:r>
              <a:rPr lang="en-US" altLang="ja-JP" sz="2400" dirty="0" smtClean="0">
                <a:latin typeface="+mn-lt"/>
              </a:rPr>
              <a:t>G </a:t>
            </a:r>
            <a:r>
              <a:rPr lang="en-US" altLang="ja-JP" sz="2400" dirty="0">
                <a:latin typeface="+mn-lt"/>
              </a:rPr>
              <a:t>canvas at a</a:t>
            </a:r>
            <a:endParaRPr lang="en-US" sz="2400" dirty="0">
              <a:latin typeface="+mn-lt"/>
            </a:endParaRPr>
          </a:p>
        </p:txBody>
      </p:sp>
      <p:sp>
        <p:nvSpPr>
          <p:cNvPr id="9" name="Content Placeholder 8"/>
          <p:cNvSpPr>
            <a:spLocks noGrp="1"/>
          </p:cNvSpPr>
          <p:nvPr>
            <p:ph sz="quarter" idx="18"/>
          </p:nvPr>
        </p:nvSpPr>
        <p:spPr>
          <a:xfrm>
            <a:off x="834190" y="3534655"/>
            <a:ext cx="7949592" cy="388723"/>
          </a:xfrm>
        </p:spPr>
        <p:txBody>
          <a:bodyPr anchor="ctr"/>
          <a:lstStyle/>
          <a:p>
            <a:pPr marL="0" indent="0" eaLnBrk="1" hangingPunct="1">
              <a:spcBef>
                <a:spcPts val="0"/>
              </a:spcBef>
              <a:buNone/>
            </a:pPr>
            <a:r>
              <a:rPr lang="en-US" altLang="ja-JP" sz="2400" dirty="0">
                <a:latin typeface="+mn-lt"/>
              </a:rPr>
              <a:t>common size: 640 pixels across by 480 pixels high</a:t>
            </a:r>
            <a:endParaRPr lang="en-US" altLang="en-US" sz="2400" dirty="0">
              <a:latin typeface="+mn-lt"/>
            </a:endParaRPr>
          </a:p>
        </p:txBody>
      </p:sp>
    </p:spTree>
    <p:extLst>
      <p:ext uri="{BB962C8B-B14F-4D97-AF65-F5344CB8AC3E}">
        <p14:creationId xmlns:p14="http://schemas.microsoft.com/office/powerpoint/2010/main" val="109694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Pixels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0095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In general, what we want to do is to keep track of a sourceX and sourceY, and a targetX and targetY.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a:t>
            </a:r>
            <a:r>
              <a:rPr lang="en-US" altLang="en-US" sz="2400" b="1" kern="1200" dirty="0">
                <a:solidFill>
                  <a:srgbClr val="000000"/>
                </a:solidFill>
                <a:latin typeface="Arial (Body)"/>
                <a:ea typeface="ＭＳ Ｐゴシック" charset="-128"/>
                <a:cs typeface="+mn-cs"/>
              </a:rPr>
              <a:t>increment</a:t>
            </a:r>
            <a:r>
              <a:rPr lang="en-US" altLang="en-US" sz="2400" kern="1200" dirty="0">
                <a:solidFill>
                  <a:srgbClr val="000000"/>
                </a:solidFill>
                <a:latin typeface="Arial (Body)"/>
                <a:ea typeface="ＭＳ Ｐゴシック" charset="-128"/>
                <a:cs typeface="+mn-cs"/>
              </a:rPr>
              <a:t> (add to them) in pairs</a:t>
            </a:r>
          </a:p>
          <a:p>
            <a:pPr lvl="2" fontAlgn="base">
              <a:spcAft>
                <a:spcPct val="0"/>
              </a:spcAft>
            </a:pPr>
            <a:r>
              <a:rPr lang="en-US" altLang="en-US" sz="2400" kern="1200" dirty="0">
                <a:solidFill>
                  <a:srgbClr val="000000"/>
                </a:solidFill>
                <a:latin typeface="Arial (Body)"/>
                <a:ea typeface="ＭＳ Ｐゴシック" charset="-128"/>
                <a:cs typeface="+mn-cs"/>
              </a:rPr>
              <a:t>sourceX and targetX get incremented together</a:t>
            </a:r>
          </a:p>
          <a:p>
            <a:pPr lvl="2" fontAlgn="base">
              <a:spcAft>
                <a:spcPct val="0"/>
              </a:spcAft>
            </a:pPr>
            <a:r>
              <a:rPr lang="en-US" altLang="en-US" sz="2400" kern="1200" dirty="0">
                <a:solidFill>
                  <a:srgbClr val="000000"/>
                </a:solidFill>
                <a:latin typeface="Arial (Body)"/>
                <a:ea typeface="ＭＳ Ｐゴシック" charset="-128"/>
                <a:cs typeface="+mn-cs"/>
              </a:rPr>
              <a:t>sourceY and targetY get incremented together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tricky parts are:</a:t>
            </a:r>
          </a:p>
          <a:p>
            <a:pPr lvl="2" fontAlgn="base">
              <a:spcAft>
                <a:spcPct val="0"/>
              </a:spcAft>
            </a:pPr>
            <a:r>
              <a:rPr lang="en-US" altLang="en-US" sz="2400" kern="1200" dirty="0">
                <a:solidFill>
                  <a:srgbClr val="000000"/>
                </a:solidFill>
                <a:latin typeface="Arial (Body)"/>
                <a:ea typeface="ＭＳ Ｐゴシック" charset="-128"/>
                <a:cs typeface="+mn-cs"/>
              </a:rPr>
              <a:t>Setting values </a:t>
            </a:r>
            <a:r>
              <a:rPr lang="en-US" altLang="en-US" sz="2400" b="1" kern="1200" dirty="0">
                <a:solidFill>
                  <a:srgbClr val="000000"/>
                </a:solidFill>
                <a:latin typeface="Arial (Body)"/>
                <a:ea typeface="ＭＳ Ｐゴシック" charset="-128"/>
                <a:cs typeface="+mn-cs"/>
              </a:rPr>
              <a:t>inside </a:t>
            </a:r>
            <a:r>
              <a:rPr lang="en-US" altLang="en-US" sz="2400" kern="1200" dirty="0">
                <a:solidFill>
                  <a:srgbClr val="000000"/>
                </a:solidFill>
                <a:latin typeface="Arial (Body)"/>
                <a:ea typeface="ＭＳ Ｐゴシック" charset="-128"/>
                <a:cs typeface="+mn-cs"/>
              </a:rPr>
              <a:t>the body of loops</a:t>
            </a:r>
          </a:p>
          <a:p>
            <a:pPr lvl="2" fontAlgn="base">
              <a:spcAft>
                <a:spcPct val="0"/>
              </a:spcAft>
            </a:pPr>
            <a:r>
              <a:rPr lang="en-US" altLang="en-US" sz="2400" kern="1200" dirty="0">
                <a:solidFill>
                  <a:srgbClr val="000000"/>
                </a:solidFill>
                <a:latin typeface="Arial (Body)"/>
                <a:ea typeface="ＭＳ Ｐゴシック" charset="-128"/>
                <a:cs typeface="+mn-cs"/>
              </a:rPr>
              <a:t>Incrementing at the </a:t>
            </a:r>
            <a:r>
              <a:rPr lang="en-US" altLang="en-US" sz="2400" b="1" kern="1200" dirty="0">
                <a:solidFill>
                  <a:srgbClr val="000000"/>
                </a:solidFill>
                <a:latin typeface="Arial (Body)"/>
                <a:ea typeface="ＭＳ Ｐゴシック" charset="-128"/>
                <a:cs typeface="+mn-cs"/>
              </a:rPr>
              <a:t>bottom</a:t>
            </a:r>
            <a:r>
              <a:rPr lang="en-US" altLang="en-US" sz="2400" kern="1200" dirty="0">
                <a:solidFill>
                  <a:srgbClr val="000000"/>
                </a:solidFill>
                <a:latin typeface="Arial (Body)"/>
                <a:ea typeface="ＭＳ Ｐゴシック" charset="-128"/>
                <a:cs typeface="+mn-cs"/>
              </a:rPr>
              <a:t> of loops</a:t>
            </a:r>
          </a:p>
        </p:txBody>
      </p:sp>
    </p:spTree>
    <p:extLst>
      <p:ext uri="{BB962C8B-B14F-4D97-AF65-F5344CB8AC3E}">
        <p14:creationId xmlns:p14="http://schemas.microsoft.com/office/powerpoint/2010/main" val="2780526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Pixels </a:t>
            </a:r>
            <a:r>
              <a:rPr lang="en-US" altLang="en-US" dirty="0" smtClean="0"/>
              <a:t>are </a:t>
            </a:r>
            <a:r>
              <a:rPr lang="en-US" altLang="en-US" dirty="0"/>
              <a:t>in a Matrix</a:t>
            </a:r>
            <a:endParaRPr lang="en-US" dirty="0"/>
          </a:p>
        </p:txBody>
      </p:sp>
      <p:sp>
        <p:nvSpPr>
          <p:cNvPr id="3" name="Text Placeholder 2"/>
          <p:cNvSpPr>
            <a:spLocks noGrp="1"/>
          </p:cNvSpPr>
          <p:nvPr>
            <p:ph type="body" idx="1"/>
          </p:nvPr>
        </p:nvSpPr>
        <p:spPr>
          <a:xfrm>
            <a:off x="457200" y="1600200"/>
            <a:ext cx="8229600" cy="323162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Matrices have two dimensions: A height and a width</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We can reference any element in the matrix with (x,y) or (horizontal, vertical)</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We refer to those coordinates as </a:t>
            </a:r>
            <a:r>
              <a:rPr lang="en-US" altLang="en-US" sz="2400" b="1" kern="1200" dirty="0">
                <a:solidFill>
                  <a:srgbClr val="000000"/>
                </a:solidFill>
                <a:latin typeface="+mn-lt"/>
                <a:ea typeface="ＭＳ Ｐゴシック" charset="-128"/>
                <a:cs typeface="+mn-cs"/>
              </a:rPr>
              <a:t>index numbers</a:t>
            </a:r>
            <a:r>
              <a:rPr lang="en-US" altLang="en-US" sz="2400" kern="1200" dirty="0">
                <a:solidFill>
                  <a:srgbClr val="000000"/>
                </a:solidFill>
                <a:latin typeface="+mn-lt"/>
                <a:ea typeface="ＭＳ Ｐゴシック" charset="-128"/>
                <a:cs typeface="+mn-cs"/>
              </a:rPr>
              <a:t> or </a:t>
            </a:r>
            <a:r>
              <a:rPr lang="en-US" altLang="en-US" sz="2400" b="1" kern="1200" dirty="0">
                <a:solidFill>
                  <a:srgbClr val="000000"/>
                </a:solidFill>
                <a:latin typeface="+mn-lt"/>
                <a:ea typeface="ＭＳ Ｐゴシック" charset="-128"/>
                <a:cs typeface="+mn-cs"/>
              </a:rPr>
              <a:t>indices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We sometimes want to know </a:t>
            </a:r>
            <a:r>
              <a:rPr lang="en-US" altLang="en-US" sz="2400" b="1" kern="1200" dirty="0">
                <a:solidFill>
                  <a:srgbClr val="000000"/>
                </a:solidFill>
                <a:latin typeface="+mn-lt"/>
                <a:ea typeface="ＭＳ Ｐゴシック" charset="-128"/>
              </a:rPr>
              <a:t>where</a:t>
            </a:r>
            <a:r>
              <a:rPr lang="en-US" altLang="en-US" sz="2400" kern="1200" dirty="0">
                <a:solidFill>
                  <a:srgbClr val="000000"/>
                </a:solidFill>
                <a:latin typeface="+mn-lt"/>
                <a:ea typeface="ＭＳ Ｐゴシック" charset="-128"/>
              </a:rPr>
              <a:t> a pixel is, and </a:t>
            </a:r>
            <a:r>
              <a:rPr lang="en-US" altLang="en-US" sz="2400" b="1" kern="1200" dirty="0">
                <a:solidFill>
                  <a:srgbClr val="000000"/>
                </a:solidFill>
                <a:latin typeface="+mn-lt"/>
                <a:ea typeface="ＭＳ Ｐゴシック" charset="-128"/>
              </a:rPr>
              <a:t>getPixels</a:t>
            </a:r>
            <a:r>
              <a:rPr lang="en-US" altLang="en-US" sz="2400" kern="1200" dirty="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doesn</a:t>
            </a:r>
            <a:r>
              <a:rPr lang="en-US" altLang="ja-JP" sz="2400" kern="1200" dirty="0" smtClean="0">
                <a:solidFill>
                  <a:srgbClr val="000000"/>
                </a:solidFill>
                <a:latin typeface="+mn-lt"/>
                <a:ea typeface="ＭＳ Ｐゴシック" charset="-128"/>
              </a:rPr>
              <a:t>’t </a:t>
            </a:r>
            <a:r>
              <a:rPr lang="en-US" altLang="ja-JP" sz="2400" kern="1200" dirty="0">
                <a:solidFill>
                  <a:srgbClr val="000000"/>
                </a:solidFill>
                <a:latin typeface="+mn-lt"/>
                <a:ea typeface="ＭＳ Ｐゴシック" charset="-128"/>
              </a:rPr>
              <a:t>let us know that</a:t>
            </a:r>
            <a:r>
              <a:rPr lang="en-US" altLang="ja-JP" sz="2400" kern="1200" dirty="0" smtClean="0">
                <a:solidFill>
                  <a:srgbClr val="000000"/>
                </a:solidFill>
                <a:latin typeface="+mn-lt"/>
                <a:ea typeface="ＭＳ Ｐゴシック" charset="-128"/>
              </a:rPr>
              <a:t>.</a:t>
            </a:r>
          </a:p>
        </p:txBody>
      </p:sp>
    </p:spTree>
    <p:extLst>
      <p:ext uri="{BB962C8B-B14F-4D97-AF65-F5344CB8AC3E}">
        <p14:creationId xmlns:p14="http://schemas.microsoft.com/office/powerpoint/2010/main" val="30922870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Barb to a Canvas</a:t>
            </a:r>
            <a:endParaRPr lang="en-US" altLang="en-US" sz="2000" b="0" kern="1200" dirty="0">
              <a:latin typeface="Times New Roman" panose="02020603050405020304" pitchFamily="18" charset="0"/>
              <a:ea typeface="ＭＳ Ｐゴシック" charset="-128"/>
            </a:endParaRPr>
          </a:p>
        </p:txBody>
      </p:sp>
      <p:pic>
        <p:nvPicPr>
          <p:cNvPr id="3" name="Picture 2"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stretch>
            <a:fillRect/>
          </a:stretch>
        </p:blipFill>
        <p:spPr>
          <a:xfrm>
            <a:off x="494538" y="1644907"/>
            <a:ext cx="4722405" cy="4296426"/>
          </a:xfrm>
          <a:prstGeom prst="rect">
            <a:avLst/>
          </a:prstGeom>
        </p:spPr>
      </p:pic>
      <p:pic>
        <p:nvPicPr>
          <p:cNvPr id="5" name="Picture 5" descr="A photo of a lady placed on the top left of a square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53063" y="1598402"/>
            <a:ext cx="3233737" cy="4389438"/>
          </a:xfrm>
          <a:prstGeom prst="rect">
            <a:avLst/>
          </a:prstGeom>
          <a:noFill/>
          <a:ln>
            <a:solidFill>
              <a:schemeClr val="tx1"/>
            </a:solidFill>
            <a:miter lim="800000"/>
            <a:headEnd/>
            <a:tailEnd/>
          </a:ln>
        </p:spPr>
      </p:pic>
    </p:spTree>
    <p:extLst>
      <p:ext uri="{BB962C8B-B14F-4D97-AF65-F5344CB8AC3E}">
        <p14:creationId xmlns:p14="http://schemas.microsoft.com/office/powerpoint/2010/main" val="6740104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Comments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49296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Python ignores from </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through the rest of the line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start a line with </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the whole line is ignored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do we want lines to be </a:t>
            </a:r>
            <a:r>
              <a:rPr lang="en-US" altLang="en-US" sz="2400" b="1" kern="1200" dirty="0">
                <a:solidFill>
                  <a:srgbClr val="000000"/>
                </a:solidFill>
                <a:latin typeface="Arial (Body)"/>
                <a:ea typeface="ＭＳ Ｐゴシック" charset="-128"/>
              </a:rPr>
              <a:t>ignored?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To be able to leave notes to ourselves or someone else about how the program </a:t>
            </a:r>
            <a:r>
              <a:rPr lang="en-US" altLang="en-US" sz="2400" kern="1200" dirty="0" smtClean="0">
                <a:solidFill>
                  <a:srgbClr val="000000"/>
                </a:solidFill>
                <a:latin typeface="Arial (Body)"/>
                <a:ea typeface="ＭＳ Ｐゴシック" charset="-128"/>
                <a:cs typeface="+mn-cs"/>
              </a:rPr>
              <a:t>works</a:t>
            </a:r>
          </a:p>
        </p:txBody>
      </p:sp>
    </p:spTree>
    <p:extLst>
      <p:ext uri="{BB962C8B-B14F-4D97-AF65-F5344CB8AC3E}">
        <p14:creationId xmlns:p14="http://schemas.microsoft.com/office/powerpoint/2010/main" val="34806786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Walking through the Copying Function</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40436"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First, get the source (barb) and target (canvas) files and pictures as names we can use later</a:t>
            </a:r>
            <a:r>
              <a:rPr lang="en-US" altLang="en-US" sz="2400" kern="1200" dirty="0" smtClean="0">
                <a:solidFill>
                  <a:srgbClr val="000000"/>
                </a:solidFill>
                <a:latin typeface="Arial (Body)"/>
                <a:ea typeface="ＭＳ Ｐゴシック" charset="-128"/>
              </a:rPr>
              <a:t>.</a:t>
            </a:r>
          </a:p>
        </p:txBody>
      </p:sp>
      <p:pic>
        <p:nvPicPr>
          <p:cNvPr id="4" name="Picture 3"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rotWithShape="1">
          <a:blip r:embed="rId2"/>
          <a:srcRect t="1369" b="2148"/>
          <a:stretch/>
        </p:blipFill>
        <p:spPr>
          <a:xfrm>
            <a:off x="1289379" y="2590800"/>
            <a:ext cx="4293095" cy="3768437"/>
          </a:xfrm>
          <a:prstGeom prst="rect">
            <a:avLst/>
          </a:prstGeom>
        </p:spPr>
      </p:pic>
    </p:spTree>
    <p:extLst>
      <p:ext uri="{BB962C8B-B14F-4D97-AF65-F5344CB8AC3E}">
        <p14:creationId xmlns:p14="http://schemas.microsoft.com/office/powerpoint/2010/main" val="2640966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The Actual Copy</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2881086" cy="370098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get the color of the pixel at sourceX and sourceY</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set (copy) the color to the pixel in the target picture at targetX and </a:t>
            </a:r>
            <a:r>
              <a:rPr lang="en-US" altLang="en-US" sz="2400" kern="1200" dirty="0" smtClean="0">
                <a:solidFill>
                  <a:srgbClr val="000000"/>
                </a:solidFill>
                <a:latin typeface="Arial (Body)"/>
                <a:ea typeface="ＭＳ Ｐゴシック" charset="-128"/>
                <a:cs typeface="+mn-cs"/>
              </a:rPr>
              <a:t>targetY</a:t>
            </a:r>
          </a:p>
        </p:txBody>
      </p:sp>
      <p:pic>
        <p:nvPicPr>
          <p:cNvPr id="6" name="Picture 5"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396" y="1600200"/>
            <a:ext cx="5342139" cy="3794526"/>
          </a:xfrm>
          <a:prstGeom prst="rect">
            <a:avLst/>
          </a:prstGeom>
        </p:spPr>
      </p:pic>
    </p:spTree>
    <p:extLst>
      <p:ext uri="{BB962C8B-B14F-4D97-AF65-F5344CB8AC3E}">
        <p14:creationId xmlns:p14="http://schemas.microsoft.com/office/powerpoint/2010/main" val="1633899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Setting up the Copy Loop</a:t>
            </a:r>
            <a:endParaRPr lang="en-US" altLang="en-US" sz="2000" b="0" kern="1200" dirty="0">
              <a:latin typeface="Times New Roman" panose="02020603050405020304" pitchFamily="18" charset="0"/>
              <a:ea typeface="ＭＳ Ｐゴシック" charset="-128"/>
            </a:endParaRPr>
          </a:p>
        </p:txBody>
      </p:sp>
      <p:sp>
        <p:nvSpPr>
          <p:cNvPr id="4" name="Text Placeholder 3"/>
          <p:cNvSpPr>
            <a:spLocks noGrp="1"/>
          </p:cNvSpPr>
          <p:nvPr>
            <p:ph type="body" idx="1"/>
          </p:nvPr>
        </p:nvSpPr>
        <p:spPr>
          <a:xfrm>
            <a:off x="457200" y="1600200"/>
            <a:ext cx="3360057" cy="416264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1800" kern="1200" dirty="0">
                <a:solidFill>
                  <a:srgbClr val="000000"/>
                </a:solidFill>
                <a:latin typeface="Arial (Body)"/>
                <a:ea typeface="ＭＳ Ｐゴシック" charset="-128"/>
              </a:rPr>
              <a:t>targetX gets set to 0 at the beginning</a:t>
            </a:r>
          </a:p>
          <a:p>
            <a:pPr marL="255651" lvl="0" indent="-255651" fontAlgn="base">
              <a:spcAft>
                <a:spcPct val="0"/>
              </a:spcAft>
              <a:buFont typeface="Arial" panose="020B0604020202020204" pitchFamily="34" charset="0"/>
              <a:buChar char="•"/>
            </a:pPr>
            <a:r>
              <a:rPr lang="en-US" altLang="en-US" sz="1800" kern="1200" dirty="0">
                <a:solidFill>
                  <a:srgbClr val="000000"/>
                </a:solidFill>
                <a:latin typeface="Arial (Body)"/>
                <a:ea typeface="ＭＳ Ｐゴシック" charset="-128"/>
              </a:rPr>
              <a:t>sourceX will range across the width of the source picture</a:t>
            </a:r>
          </a:p>
          <a:p>
            <a:pPr marL="255651" lvl="0" indent="-255651" fontAlgn="base">
              <a:spcAft>
                <a:spcPct val="0"/>
              </a:spcAft>
              <a:buFont typeface="Arial" panose="020B0604020202020204" pitchFamily="34" charset="0"/>
              <a:buChar char="•"/>
            </a:pPr>
            <a:r>
              <a:rPr lang="pt-BR" altLang="en-US" sz="1800" b="1" kern="1200" dirty="0" smtClean="0">
                <a:solidFill>
                  <a:srgbClr val="000000"/>
                </a:solidFill>
                <a:latin typeface="Arial (Body)"/>
                <a:ea typeface="ＭＳ Ｐゴシック" charset="-128"/>
              </a:rPr>
              <a:t>INSIDE </a:t>
            </a:r>
            <a:r>
              <a:rPr lang="en-US" altLang="en-US" sz="1800" kern="1200" dirty="0" smtClean="0">
                <a:solidFill>
                  <a:srgbClr val="000000"/>
                </a:solidFill>
                <a:latin typeface="Arial (Body)"/>
                <a:ea typeface="ＭＳ Ｐゴシック" charset="-128"/>
              </a:rPr>
              <a:t>the </a:t>
            </a:r>
            <a:r>
              <a:rPr lang="en-US" altLang="en-US" sz="1800" kern="1200" dirty="0">
                <a:solidFill>
                  <a:srgbClr val="000000"/>
                </a:solidFill>
                <a:latin typeface="Arial (Body)"/>
                <a:ea typeface="ＭＳ Ｐゴシック" charset="-128"/>
              </a:rPr>
              <a:t>loop, we set targetY to </a:t>
            </a:r>
            <a:r>
              <a:rPr lang="en-US" altLang="en-US" sz="1800" kern="1200" dirty="0" smtClean="0">
                <a:solidFill>
                  <a:srgbClr val="000000"/>
                </a:solidFill>
                <a:latin typeface="Arial (Body)"/>
                <a:ea typeface="ＭＳ Ｐゴシック" charset="-128"/>
              </a:rPr>
              <a:t>o</a:t>
            </a:r>
            <a:endParaRPr lang="en-US" altLang="en-US" sz="18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1800" b="1" kern="1200" dirty="0" smtClean="0">
                <a:solidFill>
                  <a:srgbClr val="000000"/>
                </a:solidFill>
                <a:latin typeface="Arial (Body)"/>
                <a:ea typeface="ＭＳ Ｐゴシック" charset="-128"/>
                <a:cs typeface="+mn-cs"/>
              </a:rPr>
              <a:t>Inside</a:t>
            </a:r>
            <a:r>
              <a:rPr lang="en-US" altLang="en-US" sz="1800" kern="1200" dirty="0" smtClean="0">
                <a:solidFill>
                  <a:srgbClr val="000000"/>
                </a:solidFill>
                <a:latin typeface="Arial (Body)"/>
                <a:ea typeface="ＭＳ Ｐゴシック" charset="-128"/>
                <a:cs typeface="+mn-cs"/>
              </a:rPr>
              <a:t> because we want it to start at 0 each time we do a new X</a:t>
            </a:r>
          </a:p>
          <a:p>
            <a:pPr marL="255651" lvl="0" indent="-255651" fontAlgn="base">
              <a:spcAft>
                <a:spcPct val="0"/>
              </a:spcAft>
              <a:buFont typeface="Arial" panose="020B0604020202020204" pitchFamily="34" charset="0"/>
              <a:buChar char="•"/>
            </a:pPr>
            <a:r>
              <a:rPr lang="en-US" altLang="en-US" sz="1800" kern="1200" dirty="0" smtClean="0">
                <a:solidFill>
                  <a:srgbClr val="000000"/>
                </a:solidFill>
                <a:latin typeface="Arial (Body)"/>
                <a:ea typeface="ＭＳ Ｐゴシック" charset="-128"/>
              </a:rPr>
              <a:t>sourceY </a:t>
            </a:r>
            <a:r>
              <a:rPr lang="en-US" altLang="en-US" sz="1800" kern="1200" dirty="0">
                <a:solidFill>
                  <a:srgbClr val="000000"/>
                </a:solidFill>
                <a:latin typeface="Arial (Body)"/>
                <a:ea typeface="ＭＳ Ｐゴシック" charset="-128"/>
              </a:rPr>
              <a:t>will range from 0 to one less height of </a:t>
            </a:r>
            <a:r>
              <a:rPr lang="en-US" altLang="en-US" sz="1800" kern="1200" dirty="0" smtClean="0">
                <a:solidFill>
                  <a:srgbClr val="000000"/>
                </a:solidFill>
                <a:latin typeface="Arial (Body)"/>
                <a:ea typeface="ＭＳ Ｐゴシック" charset="-128"/>
              </a:rPr>
              <a:t>source</a:t>
            </a:r>
          </a:p>
        </p:txBody>
      </p:sp>
      <p:pic>
        <p:nvPicPr>
          <p:cNvPr id="6" name="Picture 5"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686" y="1600200"/>
            <a:ext cx="4874110" cy="4403687"/>
          </a:xfrm>
          <a:prstGeom prst="rect">
            <a:avLst/>
          </a:prstGeom>
        </p:spPr>
      </p:pic>
    </p:spTree>
    <p:extLst>
      <p:ext uri="{BB962C8B-B14F-4D97-AF65-F5344CB8AC3E}">
        <p14:creationId xmlns:p14="http://schemas.microsoft.com/office/powerpoint/2010/main" val="35043391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Ending the Loop</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558797" y="1591624"/>
            <a:ext cx="4082475" cy="3993371"/>
          </a:xfrm>
        </p:spPr>
        <p:txBody>
          <a:bodyPr wrap="square" lIns="91425" tIns="91425" rIns="91425" bIns="91425">
            <a:spAutoFit/>
          </a:bodyPr>
          <a:lstStyle/>
          <a:p>
            <a:pPr marL="256032" lvl="0" indent="-256032"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cs typeface="+mn-cs"/>
              </a:rPr>
              <a:t>Just before we end the sourceY loop, we increment targetY</a:t>
            </a:r>
          </a:p>
          <a:p>
            <a:pPr marL="740664" lvl="1" fontAlgn="base">
              <a:spcAft>
                <a:spcPct val="0"/>
              </a:spcAft>
              <a:buFont typeface="Arial" panose="020B0604020202020204" pitchFamily="34" charset="0"/>
              <a:buChar char="–"/>
            </a:pPr>
            <a:r>
              <a:rPr lang="en-US" altLang="en-US" sz="2000" kern="1200" dirty="0" smtClean="0">
                <a:solidFill>
                  <a:srgbClr val="000000"/>
                </a:solidFill>
                <a:latin typeface="+mn-lt"/>
                <a:ea typeface="ＭＳ Ｐゴシック" charset="-128"/>
                <a:cs typeface="+mn-cs"/>
              </a:rPr>
              <a:t>It</a:t>
            </a:r>
            <a:r>
              <a:rPr lang="en-US" altLang="ja-JP" sz="2000" kern="1200" dirty="0" smtClean="0">
                <a:solidFill>
                  <a:srgbClr val="000000"/>
                </a:solidFill>
                <a:latin typeface="+mn-lt"/>
                <a:ea typeface="ＭＳ Ｐゴシック" charset="-128"/>
                <a:cs typeface="+mn-cs"/>
              </a:rPr>
              <a:t>’s </a:t>
            </a:r>
            <a:r>
              <a:rPr lang="en-US" altLang="ja-JP" sz="2000" kern="1200" dirty="0">
                <a:solidFill>
                  <a:srgbClr val="000000"/>
                </a:solidFill>
                <a:latin typeface="+mn-lt"/>
                <a:ea typeface="ＭＳ Ｐゴシック" charset="-128"/>
                <a:cs typeface="+mn-cs"/>
              </a:rPr>
              <a:t>now set up for the next time through the loop</a:t>
            </a:r>
          </a:p>
          <a:p>
            <a:pPr marL="740664" lvl="1" fontAlgn="base">
              <a:spcAft>
                <a:spcPct val="0"/>
              </a:spcAft>
              <a:buFont typeface="Arial" panose="020B0604020202020204" pitchFamily="34" charset="0"/>
              <a:buChar char="–"/>
            </a:pPr>
            <a:r>
              <a:rPr lang="en-US" altLang="en-US" sz="2000" kern="1200" dirty="0" smtClean="0">
                <a:solidFill>
                  <a:srgbClr val="000000"/>
                </a:solidFill>
                <a:latin typeface="+mn-lt"/>
                <a:ea typeface="ＭＳ Ｐゴシック" charset="-128"/>
                <a:cs typeface="+mn-cs"/>
              </a:rPr>
              <a:t>It</a:t>
            </a:r>
            <a:r>
              <a:rPr lang="en-US" altLang="ja-JP" sz="2000" kern="1200" dirty="0" smtClean="0">
                <a:solidFill>
                  <a:srgbClr val="000000"/>
                </a:solidFill>
                <a:latin typeface="+mn-lt"/>
                <a:ea typeface="ＭＳ Ｐゴシック" charset="-128"/>
                <a:cs typeface="+mn-cs"/>
              </a:rPr>
              <a:t>’s </a:t>
            </a:r>
            <a:r>
              <a:rPr lang="en-US" altLang="ja-JP" sz="2000" kern="1200" dirty="0">
                <a:solidFill>
                  <a:srgbClr val="000000"/>
                </a:solidFill>
                <a:latin typeface="+mn-lt"/>
                <a:ea typeface="ＭＳ Ｐゴシック" charset="-128"/>
                <a:cs typeface="+mn-cs"/>
              </a:rPr>
              <a:t>set correctly for the next value of </a:t>
            </a:r>
            <a:r>
              <a:rPr lang="en-US" altLang="ja-JP" sz="2000" kern="1200" dirty="0" smtClean="0">
                <a:solidFill>
                  <a:srgbClr val="000000"/>
                </a:solidFill>
                <a:latin typeface="+mn-lt"/>
                <a:ea typeface="ＭＳ Ｐゴシック" charset="-128"/>
                <a:cs typeface="+mn-cs"/>
              </a:rPr>
              <a:t>sourceY</a:t>
            </a:r>
            <a:endParaRPr lang="en-US" altLang="ja-JP" sz="2000" kern="1200" dirty="0">
              <a:solidFill>
                <a:srgbClr val="000000"/>
              </a:solidFill>
              <a:latin typeface="+mn-lt"/>
              <a:ea typeface="ＭＳ Ｐゴシック" charset="-128"/>
              <a:cs typeface="+mn-cs"/>
            </a:endParaRPr>
          </a:p>
          <a:p>
            <a:pPr marL="256032" lvl="1" indent="-256032" fontAlgn="base">
              <a:spcBef>
                <a:spcPts val="1500"/>
              </a:spcBef>
              <a:spcAft>
                <a:spcPct val="0"/>
              </a:spcAft>
              <a:buFont typeface="Arial" panose="020B0604020202020204" pitchFamily="34" charset="0"/>
              <a:buChar char="•"/>
            </a:pPr>
            <a:r>
              <a:rPr lang="en-US" altLang="en-US" sz="2000" dirty="0">
                <a:latin typeface="+mn-lt"/>
              </a:rPr>
              <a:t>Just before we end the sourceX loop, we increment the </a:t>
            </a:r>
            <a:r>
              <a:rPr lang="en-US" altLang="en-US" sz="2000" dirty="0" smtClean="0">
                <a:latin typeface="+mn-lt"/>
              </a:rPr>
              <a:t>targetX</a:t>
            </a:r>
            <a:endParaRPr lang="en-US" altLang="en-US" sz="2000" dirty="0">
              <a:latin typeface="+mn-lt"/>
            </a:endParaRPr>
          </a:p>
          <a:p>
            <a:pPr marL="740664" lvl="1" fontAlgn="base">
              <a:spcAft>
                <a:spcPct val="0"/>
              </a:spcAft>
              <a:buFont typeface="Arial Black" panose="020B0A04020102020204" pitchFamily="34" charset="0"/>
              <a:buChar char="–"/>
            </a:pPr>
            <a:r>
              <a:rPr lang="en-US" altLang="en-US" sz="2000" dirty="0" smtClean="0">
                <a:latin typeface="+mn-lt"/>
              </a:rPr>
              <a:t>Note </a:t>
            </a:r>
            <a:r>
              <a:rPr lang="en-US" altLang="en-US" sz="2000" dirty="0">
                <a:latin typeface="+mn-lt"/>
              </a:rPr>
              <a:t>carefully the indentation to figure out which goes with which </a:t>
            </a:r>
            <a:r>
              <a:rPr lang="en-US" altLang="en-US" sz="2000" dirty="0" smtClean="0">
                <a:latin typeface="+mn-lt"/>
              </a:rPr>
              <a:t>loop</a:t>
            </a:r>
            <a:endParaRPr lang="en-US" altLang="en-US" sz="2000" dirty="0">
              <a:latin typeface="+mn-lt"/>
            </a:endParaRPr>
          </a:p>
        </p:txBody>
      </p:sp>
      <p:pic>
        <p:nvPicPr>
          <p:cNvPr id="7" name="Picture 6"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099" y="1648733"/>
            <a:ext cx="4068246" cy="3920757"/>
          </a:xfrm>
          <a:prstGeom prst="rect">
            <a:avLst/>
          </a:prstGeom>
        </p:spPr>
      </p:pic>
    </p:spTree>
    <p:extLst>
      <p:ext uri="{BB962C8B-B14F-4D97-AF65-F5344CB8AC3E}">
        <p14:creationId xmlns:p14="http://schemas.microsoft.com/office/powerpoint/2010/main" val="753531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What’s This Naming Something as Itself?</a:t>
            </a:r>
          </a:p>
        </p:txBody>
      </p:sp>
      <p:sp>
        <p:nvSpPr>
          <p:cNvPr id="3" name="Text Placeholder 2"/>
          <p:cNvSpPr>
            <a:spLocks noGrp="1"/>
          </p:cNvSpPr>
          <p:nvPr>
            <p:ph type="body" idx="1"/>
          </p:nvPr>
        </p:nvSpPr>
        <p:spPr>
          <a:xfrm>
            <a:off x="457200" y="1600200"/>
            <a:ext cx="8229600" cy="301618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targetX = targetX + 1</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This </a:t>
            </a:r>
            <a:r>
              <a:rPr lang="en-US" altLang="en-US" sz="2400" kern="1200" dirty="0" smtClean="0">
                <a:solidFill>
                  <a:srgbClr val="000000"/>
                </a:solidFill>
                <a:latin typeface="Arial (Body)"/>
                <a:ea typeface="ＭＳ Ｐゴシック" charset="-128"/>
              </a:rPr>
              <a:t>isn</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really naming something as itself</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targetX + 1 is </a:t>
            </a:r>
            <a:r>
              <a:rPr lang="en-US" altLang="en-US" sz="2400" b="1" kern="1200" dirty="0">
                <a:solidFill>
                  <a:srgbClr val="000000"/>
                </a:solidFill>
                <a:latin typeface="Arial (Body)"/>
                <a:ea typeface="ＭＳ Ｐゴシック" charset="-128"/>
                <a:cs typeface="+mn-cs"/>
              </a:rPr>
              <a:t>evaluated</a:t>
            </a:r>
          </a:p>
          <a:p>
            <a:pPr lvl="2" fontAlgn="base">
              <a:spcAft>
                <a:spcPct val="0"/>
              </a:spcAft>
            </a:pPr>
            <a:r>
              <a:rPr lang="en-US" altLang="en-US" sz="2400" kern="1200" dirty="0">
                <a:solidFill>
                  <a:srgbClr val="000000"/>
                </a:solidFill>
                <a:latin typeface="Arial (Body)"/>
                <a:ea typeface="ＭＳ Ｐゴシック" charset="-128"/>
                <a:cs typeface="+mn-cs"/>
              </a:rPr>
              <a:t>It will result in the number after targetX</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targetX = then sets the value of targetX</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result is that targetX gets incremented by </a:t>
            </a:r>
            <a:r>
              <a:rPr lang="en-US" altLang="en-US" sz="2400" kern="1200" dirty="0" smtClean="0">
                <a:solidFill>
                  <a:srgbClr val="000000"/>
                </a:solidFill>
                <a:latin typeface="Arial (Body)"/>
                <a:ea typeface="ＭＳ Ｐゴシック" charset="-128"/>
              </a:rPr>
              <a:t>1</a:t>
            </a:r>
          </a:p>
        </p:txBody>
      </p:sp>
    </p:spTree>
    <p:extLst>
      <p:ext uri="{BB962C8B-B14F-4D97-AF65-F5344CB8AC3E}">
        <p14:creationId xmlns:p14="http://schemas.microsoft.com/office/powerpoint/2010/main" val="35932265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Ending the Copy Function</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3243943"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At the very end, we show the source and target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And return the modified target</a:t>
            </a:r>
            <a:r>
              <a:rPr lang="en-US" altLang="en-US" sz="2400" kern="1200" dirty="0" smtClean="0">
                <a:solidFill>
                  <a:srgbClr val="000000"/>
                </a:solidFill>
                <a:latin typeface="Arial (Body)"/>
                <a:ea typeface="ＭＳ Ｐゴシック" charset="-128"/>
                <a:cs typeface="+mn-cs"/>
              </a:rPr>
              <a:t>.</a:t>
            </a:r>
          </a:p>
        </p:txBody>
      </p:sp>
      <p:pic>
        <p:nvPicPr>
          <p:cNvPr id="6" name="Picture 5"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824" y="1600200"/>
            <a:ext cx="4847976" cy="4207676"/>
          </a:xfrm>
          <a:prstGeom prst="rect">
            <a:avLst/>
          </a:prstGeom>
        </p:spPr>
      </p:pic>
    </p:spTree>
    <p:extLst>
      <p:ext uri="{BB962C8B-B14F-4D97-AF65-F5344CB8AC3E}">
        <p14:creationId xmlns:p14="http://schemas.microsoft.com/office/powerpoint/2010/main" val="35174005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Works Either Way</a:t>
            </a:r>
            <a:endParaRPr lang="en-US" altLang="en-US" sz="2000" b="0" kern="1200" dirty="0">
              <a:latin typeface="Times New Roman" panose="02020603050405020304" pitchFamily="18" charset="0"/>
              <a:ea typeface="ＭＳ Ｐゴシック" charset="-128"/>
            </a:endParaRPr>
          </a:p>
        </p:txBody>
      </p:sp>
      <p:sp>
        <p:nvSpPr>
          <p:cNvPr id="4" name="Text Placeholder 3"/>
          <p:cNvSpPr>
            <a:spLocks noGrp="1"/>
          </p:cNvSpPr>
          <p:nvPr>
            <p:ph type="body" idx="1"/>
          </p:nvPr>
        </p:nvSpPr>
        <p:spPr>
          <a:xfrm>
            <a:off x="457200" y="1600200"/>
            <a:ext cx="3519055" cy="3139291"/>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As long as we increment sourceX and targetX together, and sourceY and targetY together, it </a:t>
            </a:r>
            <a:r>
              <a:rPr lang="en-US" altLang="en-US" sz="2400" kern="1200" dirty="0" smtClean="0">
                <a:solidFill>
                  <a:srgbClr val="000000"/>
                </a:solidFill>
                <a:latin typeface="Arial (Body)"/>
                <a:ea typeface="ＭＳ Ｐゴシック" charset="-128"/>
                <a:cs typeface="+mn-cs"/>
              </a:rPr>
              <a:t>doesn</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matter which is in the </a:t>
            </a:r>
            <a:r>
              <a:rPr lang="en-US" altLang="ja-JP" sz="2400" b="1" kern="1200" dirty="0">
                <a:solidFill>
                  <a:srgbClr val="000000"/>
                </a:solidFill>
                <a:latin typeface="Arial (Body)"/>
                <a:ea typeface="ＭＳ Ｐゴシック" charset="-128"/>
                <a:cs typeface="+mn-cs"/>
              </a:rPr>
              <a:t>for</a:t>
            </a:r>
            <a:r>
              <a:rPr lang="en-US" altLang="ja-JP" sz="2400" kern="1200" dirty="0">
                <a:solidFill>
                  <a:srgbClr val="000000"/>
                </a:solidFill>
                <a:latin typeface="Arial (Body)"/>
                <a:ea typeface="ＭＳ Ｐゴシック" charset="-128"/>
                <a:cs typeface="+mn-cs"/>
              </a:rPr>
              <a:t> loop and which is incremented via </a:t>
            </a:r>
            <a:r>
              <a:rPr lang="en-US" altLang="ja-JP" sz="2400" kern="1200" dirty="0" smtClean="0">
                <a:solidFill>
                  <a:srgbClr val="000000"/>
                </a:solidFill>
                <a:latin typeface="Arial (Body)"/>
                <a:ea typeface="ＭＳ Ｐゴシック" charset="-128"/>
                <a:cs typeface="+mn-cs"/>
              </a:rPr>
              <a:t>expression</a:t>
            </a:r>
          </a:p>
        </p:txBody>
      </p:sp>
      <p:pic>
        <p:nvPicPr>
          <p:cNvPr id="6" name="Picture 5"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10;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10;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188" y="1600200"/>
            <a:ext cx="4371612" cy="4169663"/>
          </a:xfrm>
          <a:prstGeom prst="rect">
            <a:avLst/>
          </a:prstGeom>
        </p:spPr>
      </p:pic>
    </p:spTree>
    <p:extLst>
      <p:ext uri="{BB962C8B-B14F-4D97-AF65-F5344CB8AC3E}">
        <p14:creationId xmlns:p14="http://schemas.microsoft.com/office/powerpoint/2010/main" val="2598648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Transformation = Small Changes in Copying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1857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Making relatively small changes in this basic copying program can make a variety of transformations.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Change the targetX and targetY, and you copy wherever you want</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Cropping</a:t>
            </a:r>
            <a:r>
              <a:rPr lang="en-US" altLang="en-US" sz="2400" kern="1200" dirty="0">
                <a:solidFill>
                  <a:srgbClr val="000000"/>
                </a:solidFill>
                <a:latin typeface="Arial (Body)"/>
                <a:ea typeface="ＭＳ Ｐゴシック" charset="-128"/>
                <a:cs typeface="+mn-cs"/>
              </a:rPr>
              <a:t>: Change the sourceX and sourceY range, and you copy only part of the program.</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Rotating</a:t>
            </a:r>
            <a:r>
              <a:rPr lang="en-US" altLang="en-US" sz="2400" kern="1200" dirty="0">
                <a:solidFill>
                  <a:srgbClr val="000000"/>
                </a:solidFill>
                <a:latin typeface="Arial (Body)"/>
                <a:ea typeface="ＭＳ Ｐゴシック" charset="-128"/>
                <a:cs typeface="+mn-cs"/>
              </a:rPr>
              <a:t>: Swap targetX and targetY, and you end up copying sideways</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Scaling</a:t>
            </a:r>
            <a:r>
              <a:rPr lang="en-US" altLang="en-US" sz="2400" kern="1200" dirty="0">
                <a:solidFill>
                  <a:srgbClr val="000000"/>
                </a:solidFill>
                <a:latin typeface="Arial (Body)"/>
                <a:ea typeface="ＭＳ Ｐゴシック" charset="-128"/>
                <a:cs typeface="+mn-cs"/>
              </a:rPr>
              <a:t>: Change the increment on sourceX and sourceY, and you either grow or shrink the image</a:t>
            </a:r>
            <a:r>
              <a:rPr lang="en-US" altLang="en-US" sz="2400" kern="1200" dirty="0" smtClean="0">
                <a:solidFill>
                  <a:srgbClr val="000000"/>
                </a:solidFill>
                <a:latin typeface="Arial (Body)"/>
                <a:ea typeface="ＭＳ Ｐゴシック" charset="-128"/>
                <a:cs typeface="+mn-cs"/>
              </a:rPr>
              <a:t>.</a:t>
            </a:r>
          </a:p>
        </p:txBody>
      </p:sp>
    </p:spTree>
    <p:extLst>
      <p:ext uri="{BB962C8B-B14F-4D97-AF65-F5344CB8AC3E}">
        <p14:creationId xmlns:p14="http://schemas.microsoft.com/office/powerpoint/2010/main" val="2323933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Arrays </a:t>
            </a:r>
            <a:r>
              <a:rPr lang="en-US" kern="1200" dirty="0" smtClean="0">
                <a:latin typeface="Times New Roman" panose="02020603050405020304" pitchFamily="18" charset="0"/>
              </a:rPr>
              <a:t>v</a:t>
            </a:r>
            <a:r>
              <a:rPr lang="en-US" sz="100" kern="1200" dirty="0" smtClean="0">
                <a:solidFill>
                  <a:schemeClr val="bg1"/>
                </a:solidFill>
                <a:latin typeface="Times New Roman" panose="02020603050405020304" pitchFamily="18" charset="0"/>
              </a:rPr>
              <a:t>ersu</a:t>
            </a:r>
            <a:r>
              <a:rPr lang="en-US" kern="1200" dirty="0" smtClean="0">
                <a:latin typeface="Times New Roman" panose="02020603050405020304" pitchFamily="18" charset="0"/>
              </a:rPr>
              <a:t>s </a:t>
            </a:r>
            <a:r>
              <a:rPr lang="en-US" kern="1200" dirty="0">
                <a:latin typeface="Times New Roman" panose="02020603050405020304" pitchFamily="18" charset="0"/>
              </a:rPr>
              <a:t>Matrices</a:t>
            </a:r>
            <a:endParaRPr lang="en-US" dirty="0"/>
          </a:p>
        </p:txBody>
      </p:sp>
      <p:sp>
        <p:nvSpPr>
          <p:cNvPr id="3" name="Text Placeholder 2"/>
          <p:cNvSpPr>
            <a:spLocks noGrp="1"/>
          </p:cNvSpPr>
          <p:nvPr>
            <p:ph type="body" idx="1"/>
          </p:nvPr>
        </p:nvSpPr>
        <p:spPr>
          <a:xfrm>
            <a:off x="457200" y="1600201"/>
            <a:ext cx="8229600" cy="381002"/>
          </a:xfrm>
        </p:spPr>
        <p:txBody>
          <a:bodyPr anchor="ctr"/>
          <a:lstStyle/>
          <a:p>
            <a:pPr marL="255600" indent="-255600">
              <a:buNone/>
            </a:pPr>
            <a:r>
              <a:rPr lang="en-US" sz="2400" b="1" dirty="0" smtClean="0">
                <a:latin typeface="+mn-lt"/>
              </a:rPr>
              <a:t>Figure 4.1 </a:t>
            </a:r>
            <a:r>
              <a:rPr lang="en-US" sz="2400" dirty="0" smtClean="0">
                <a:latin typeface="+mn-lt"/>
              </a:rPr>
              <a:t>An </a:t>
            </a:r>
            <a:r>
              <a:rPr lang="en-US" sz="2400" dirty="0">
                <a:latin typeface="+mn-lt"/>
              </a:rPr>
              <a:t>example array</a:t>
            </a:r>
            <a:r>
              <a:rPr lang="en-US" sz="2400" dirty="0" smtClean="0">
                <a:latin typeface="+mn-lt"/>
              </a:rPr>
              <a:t>.</a:t>
            </a:r>
          </a:p>
        </p:txBody>
      </p:sp>
      <p:pic>
        <p:nvPicPr>
          <p:cNvPr id="5" name="Picture 4" descr="A one dimensional array with index numbers 0, 1, 2, 3 and their corresponding values 15, 12, 13, and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497" y="2272256"/>
            <a:ext cx="2767004" cy="964501"/>
          </a:xfrm>
          <a:prstGeom prst="rect">
            <a:avLst/>
          </a:prstGeom>
        </p:spPr>
      </p:pic>
      <p:sp>
        <p:nvSpPr>
          <p:cNvPr id="4" name="Text Placeholder 3"/>
          <p:cNvSpPr>
            <a:spLocks noGrp="1"/>
          </p:cNvSpPr>
          <p:nvPr>
            <p:ph type="body" idx="2"/>
          </p:nvPr>
        </p:nvSpPr>
        <p:spPr>
          <a:xfrm>
            <a:off x="457200" y="3513951"/>
            <a:ext cx="8229600" cy="434593"/>
          </a:xfrm>
        </p:spPr>
        <p:txBody>
          <a:bodyPr/>
          <a:lstStyle/>
          <a:p>
            <a:pPr marL="255600" indent="-255600">
              <a:buNone/>
            </a:pPr>
            <a:r>
              <a:rPr lang="en-US" sz="2400" b="1" dirty="0" smtClean="0">
                <a:latin typeface="+mn-lt"/>
              </a:rPr>
              <a:t>Figure 4.2 </a:t>
            </a:r>
            <a:r>
              <a:rPr lang="en-US" sz="2400" dirty="0" smtClean="0">
                <a:latin typeface="+mn-lt"/>
              </a:rPr>
              <a:t>An example </a:t>
            </a:r>
            <a:r>
              <a:rPr lang="en-US" sz="2400" dirty="0">
                <a:latin typeface="+mn-lt"/>
              </a:rPr>
              <a:t>matrix</a:t>
            </a:r>
            <a:r>
              <a:rPr lang="en-US" sz="2400" dirty="0" smtClean="0">
                <a:latin typeface="+mn-lt"/>
              </a:rPr>
              <a:t>.</a:t>
            </a:r>
          </a:p>
        </p:txBody>
      </p:sp>
      <p:pic>
        <p:nvPicPr>
          <p:cNvPr id="6" name="Picture 5" descr="A matrix with three rows and four columns. Rows are numbered as 0 to 2, from top to bottom. Columns are numbered as 0 to 3 from left to right. Elements in row 0 are 15, 12, 13, and 10. Elements in row 1 are 9, 7, 2, and 1. Elements in row 2 are 6, 3, 9, an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672" y="4265047"/>
            <a:ext cx="2456655" cy="1855560"/>
          </a:xfrm>
          <a:prstGeom prst="rect">
            <a:avLst/>
          </a:prstGeom>
        </p:spPr>
      </p:pic>
    </p:spTree>
    <p:extLst>
      <p:ext uri="{BB962C8B-B14F-4D97-AF65-F5344CB8AC3E}">
        <p14:creationId xmlns:p14="http://schemas.microsoft.com/office/powerpoint/2010/main" val="3404262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into the Middle of the Canvas</a:t>
            </a:r>
            <a:endParaRPr lang="en-US" altLang="en-US" kern="1200" dirty="0">
              <a:latin typeface="Times New Roman" panose="02020603050405020304" pitchFamily="18" charset="0"/>
              <a:ea typeface="ＭＳ Ｐゴシック" charset="-128"/>
            </a:endParaRPr>
          </a:p>
        </p:txBody>
      </p:sp>
      <p:pic>
        <p:nvPicPr>
          <p:cNvPr id="3" name="Picture 2" descr="The computer code has 18 lines. The lines read as follows. Line 1. d e f copy Barb Midway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100. Line 9, indented once. for source X in range left parenthesis 0 comma get Width left parenthesis barb right parenthesis right parenthesis colon. Line 10, indented twice. target Y equals 10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rotWithShape="1">
          <a:blip r:embed="rId2"/>
          <a:srcRect l="1318" t="1496" r="2133" b="2937"/>
          <a:stretch/>
        </p:blipFill>
        <p:spPr>
          <a:xfrm>
            <a:off x="457200" y="1571172"/>
            <a:ext cx="5015346" cy="4516582"/>
          </a:xfrm>
          <a:prstGeom prst="rect">
            <a:avLst/>
          </a:prstGeom>
        </p:spPr>
      </p:pic>
      <p:pic>
        <p:nvPicPr>
          <p:cNvPr id="5" name="Picture 6" descr="A photo of a lady placed on the central left half of a square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23858" y="1571172"/>
            <a:ext cx="2863850" cy="3886200"/>
          </a:xfrm>
          <a:prstGeom prst="rect">
            <a:avLst/>
          </a:prstGeom>
          <a:noFill/>
          <a:ln>
            <a:solidFill>
              <a:schemeClr val="tx1"/>
            </a:solidFill>
            <a:miter lim="800000"/>
            <a:headEnd/>
            <a:tailEnd/>
          </a:ln>
        </p:spPr>
      </p:pic>
    </p:spTree>
    <p:extLst>
      <p:ext uri="{BB962C8B-B14F-4D97-AF65-F5344CB8AC3E}">
        <p14:creationId xmlns:p14="http://schemas.microsoft.com/office/powerpoint/2010/main" val="40703786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How it Works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Here</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the initial setup</a:t>
            </a:r>
            <a:r>
              <a:rPr lang="en-US" altLang="ja-JP" sz="2400" kern="1200" dirty="0" smtClean="0">
                <a:solidFill>
                  <a:srgbClr val="000000"/>
                </a:solidFill>
                <a:latin typeface="Arial (Body)"/>
                <a:ea typeface="ＭＳ Ｐゴシック" charset="-128"/>
              </a:rPr>
              <a:t>:</a:t>
            </a:r>
            <a:endParaRPr lang="en-US" altLang="ja-JP" sz="2400" kern="1200" dirty="0">
              <a:solidFill>
                <a:srgbClr val="000000"/>
              </a:solidFill>
              <a:latin typeface="Arial (Body)"/>
              <a:ea typeface="ＭＳ Ｐゴシック" charset="-128"/>
            </a:endParaRPr>
          </a:p>
        </p:txBody>
      </p:sp>
      <p:pic>
        <p:nvPicPr>
          <p:cNvPr id="5" name="Picture 5" descr="An illustration represents two grid boxes. Grid box 1, source, has 4 columns and 4 rows. In the first row, second and third column grids are shaded. In rows 2, 3 and 4, first and fourth column grids are shaded. A note below reads, source X equals 0; source Y equals 0. Grid box 2, Canvas, has 8 columns and 6 rows. In the second row, the fourth column grid is outlined and marked with an arrow. A note below reads, target X equals 3, target Y equal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79161" y="2483282"/>
            <a:ext cx="5785678" cy="2869788"/>
          </a:xfrm>
          <a:prstGeom prst="rect">
            <a:avLst/>
          </a:prstGeom>
          <a:noFill/>
          <a:ln>
            <a:noFill/>
          </a:ln>
        </p:spPr>
      </p:pic>
    </p:spTree>
    <p:extLst>
      <p:ext uri="{BB962C8B-B14F-4D97-AF65-F5344CB8AC3E}">
        <p14:creationId xmlns:p14="http://schemas.microsoft.com/office/powerpoint/2010/main" val="4504632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How it Works 2</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368145"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After incrementing the sourceY and targetY once (whether in the </a:t>
            </a:r>
            <a:r>
              <a:rPr lang="en-US" altLang="en-US" sz="2400" b="1" kern="1200" dirty="0">
                <a:solidFill>
                  <a:srgbClr val="000000"/>
                </a:solidFill>
                <a:latin typeface="Arial (Body)"/>
                <a:ea typeface="ＭＳ Ｐゴシック" charset="-128"/>
              </a:rPr>
              <a:t>for</a:t>
            </a:r>
            <a:r>
              <a:rPr lang="en-US" altLang="en-US" sz="2400" kern="1200" dirty="0">
                <a:solidFill>
                  <a:srgbClr val="000000"/>
                </a:solidFill>
                <a:latin typeface="Arial (Body)"/>
                <a:ea typeface="ＭＳ Ｐゴシック" charset="-128"/>
              </a:rPr>
              <a:t> or via expression</a:t>
            </a:r>
            <a:r>
              <a:rPr lang="en-US" altLang="en-US" sz="2400" kern="1200" dirty="0" smtClean="0">
                <a:solidFill>
                  <a:srgbClr val="000000"/>
                </a:solidFill>
                <a:latin typeface="Arial (Body)"/>
                <a:ea typeface="ＭＳ Ｐゴシック" charset="-128"/>
              </a:rPr>
              <a:t>):</a:t>
            </a:r>
          </a:p>
        </p:txBody>
      </p:sp>
      <p:pic>
        <p:nvPicPr>
          <p:cNvPr id="5" name="Picture 5" descr="An illustration represents two grid boxes. Grid box 1, source, has 4 columns and 4 rows. In the first row, second and third column grids are shaded. In rows 2, 3 and 4, first and fourth column grids are shaded. A note below reads, source X equals 0; source Y equals 1. Grid box 2, Canvas, has 8 columns and 6 rows. In the second row, the fourth column grid is outlined. In the third row, the fourth column grid is shaded and marked with an arrow. A note beside reads, target X equals 3, target Y equal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90569" y="2948286"/>
            <a:ext cx="6562862" cy="2744738"/>
          </a:xfrm>
          <a:prstGeom prst="rect">
            <a:avLst/>
          </a:prstGeom>
          <a:noFill/>
          <a:ln>
            <a:noFill/>
          </a:ln>
        </p:spPr>
      </p:pic>
    </p:spTree>
    <p:extLst>
      <p:ext uri="{BB962C8B-B14F-4D97-AF65-F5344CB8AC3E}">
        <p14:creationId xmlns:p14="http://schemas.microsoft.com/office/powerpoint/2010/main" val="34842223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How it Works 3</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After yet another increment of sourceY and targetY:</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When we finish that column, we increment sourceX and targetX, and start on the next column</a:t>
            </a:r>
            <a:r>
              <a:rPr lang="en-US" altLang="en-US" sz="2400" kern="1200" dirty="0" smtClean="0">
                <a:solidFill>
                  <a:srgbClr val="000000"/>
                </a:solidFill>
                <a:latin typeface="Arial (Body)"/>
                <a:ea typeface="ＭＳ Ｐゴシック" charset="-128"/>
              </a:rPr>
              <a:t>.</a:t>
            </a:r>
          </a:p>
        </p:txBody>
      </p:sp>
      <p:pic>
        <p:nvPicPr>
          <p:cNvPr id="5" name="Picture 5" descr="An illustration represents two grid boxes. Grid box 1, source, has 4 columns and 4 rows. In the first row, second and third column grids are shaded. In rows 2, 3 and 4, first and fourth column grids are shaded. A note below reads, source X equals 0; source Y equals 2. Grid box 2, Canvas, has 8 columns and 6 rows. In the second row, the fourth column grid is outlined. In the third row, the fourth column grid is shaded. In the fourth row, the fourth column grid is shaded and marked with an arrow. A note beside reads, target X equals 3, target Y equals 3."/>
          <p:cNvPicPr>
            <a:picLocks noChangeAspect="1" noChangeArrowheads="1"/>
          </p:cNvPicPr>
          <p:nvPr/>
        </p:nvPicPr>
        <p:blipFill rotWithShape="1">
          <a:blip r:embed="rId2">
            <a:extLst>
              <a:ext uri="{28A0092B-C50C-407E-A947-70E740481C1C}">
                <a14:useLocalDpi xmlns:a14="http://schemas.microsoft.com/office/drawing/2010/main" val="0"/>
              </a:ext>
            </a:extLst>
          </a:blip>
          <a:srcRect l="3638" t="4299"/>
          <a:stretch/>
        </p:blipFill>
        <p:spPr>
          <a:xfrm>
            <a:off x="1662545" y="3366655"/>
            <a:ext cx="6047210" cy="2629182"/>
          </a:xfrm>
          <a:prstGeom prst="rect">
            <a:avLst/>
          </a:prstGeom>
          <a:noFill/>
          <a:ln>
            <a:noFill/>
          </a:ln>
        </p:spPr>
      </p:pic>
    </p:spTree>
    <p:extLst>
      <p:ext uri="{BB962C8B-B14F-4D97-AF65-F5344CB8AC3E}">
        <p14:creationId xmlns:p14="http://schemas.microsoft.com/office/powerpoint/2010/main" val="24130071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Copying: How </a:t>
            </a:r>
            <a:r>
              <a:rPr lang="en-US" altLang="en-US" kern="1200" dirty="0" smtClean="0">
                <a:latin typeface="Times New Roman" panose="02020603050405020304" pitchFamily="18" charset="0"/>
                <a:ea typeface="ＭＳ Ｐゴシック" charset="-128"/>
              </a:rPr>
              <a:t>it </a:t>
            </a:r>
            <a:r>
              <a:rPr lang="en-US" altLang="en-US" kern="1200" dirty="0">
                <a:latin typeface="Times New Roman" panose="02020603050405020304" pitchFamily="18" charset="0"/>
                <a:ea typeface="ＭＳ Ｐゴシック" charset="-128"/>
              </a:rPr>
              <a:t>Looks at the End</a:t>
            </a: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Eventually, we copy every </a:t>
            </a:r>
            <a:r>
              <a:rPr lang="en-US" altLang="en-US" sz="2400" kern="1200" dirty="0" smtClean="0">
                <a:solidFill>
                  <a:srgbClr val="000000"/>
                </a:solidFill>
                <a:latin typeface="Arial (Body)"/>
                <a:ea typeface="ＭＳ Ｐゴシック" charset="-128"/>
              </a:rPr>
              <a:t>pixel</a:t>
            </a:r>
          </a:p>
        </p:txBody>
      </p:sp>
      <p:pic>
        <p:nvPicPr>
          <p:cNvPr id="5" name="Picture 5" descr="An illustration represents two grid boxes. Grid box 1, source, has 4 columns and 4 rows. In the first row, second and third column grids are shaded. In rows 2, 3 and 4, first and fourth column grids are shaded. The fourth column grid in the fourth row is marked with an arrow. A note below reads, source X equals 3; source Y equals 3. Grid box 2, Canvas, has 8 columns and 6 rows. Grid box 1 is recreated in Grid box 2, starting from the fourth column grid of second row to seventh column grid of fifth row. The recreated grid box is outlined. A note beside reads, target X equals 6, target Y equals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35307" y="2651365"/>
            <a:ext cx="6273386" cy="2871518"/>
          </a:xfrm>
          <a:prstGeom prst="rect">
            <a:avLst/>
          </a:prstGeom>
          <a:noFill/>
          <a:ln>
            <a:noFill/>
          </a:ln>
        </p:spPr>
      </p:pic>
    </p:spTree>
    <p:extLst>
      <p:ext uri="{BB962C8B-B14F-4D97-AF65-F5344CB8AC3E}">
        <p14:creationId xmlns:p14="http://schemas.microsoft.com/office/powerpoint/2010/main" val="26881066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Making a Collage</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4579257" cy="422420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Could we do something to the pictures we copy in?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Sure</a:t>
            </a:r>
            <a:r>
              <a:rPr lang="en-US" altLang="en-US" sz="2400" kern="1200" dirty="0" smtClean="0">
                <a:solidFill>
                  <a:srgbClr val="000000"/>
                </a:solidFill>
                <a:latin typeface="Arial (Body)"/>
                <a:ea typeface="ＭＳ Ｐゴシック" charset="-128"/>
                <a:cs typeface="+mn-cs"/>
              </a:rPr>
              <a:t>! Could </a:t>
            </a:r>
            <a:r>
              <a:rPr lang="en-US" altLang="en-US" sz="2400" kern="1200" dirty="0">
                <a:solidFill>
                  <a:srgbClr val="000000"/>
                </a:solidFill>
                <a:latin typeface="Arial (Body)"/>
                <a:ea typeface="ＭＳ Ｐゴシック" charset="-128"/>
                <a:cs typeface="+mn-cs"/>
              </a:rPr>
              <a:t>either apply one of those functions </a:t>
            </a:r>
            <a:r>
              <a:rPr lang="en-US" altLang="en-US" sz="2400" b="1" kern="1200" dirty="0">
                <a:solidFill>
                  <a:srgbClr val="000000"/>
                </a:solidFill>
                <a:latin typeface="Arial (Body)"/>
                <a:ea typeface="ＭＳ Ｐゴシック" charset="-128"/>
                <a:cs typeface="+mn-cs"/>
              </a:rPr>
              <a:t>before</a:t>
            </a:r>
            <a:r>
              <a:rPr lang="en-US" altLang="en-US" sz="2400" kern="1200" dirty="0">
                <a:solidFill>
                  <a:srgbClr val="000000"/>
                </a:solidFill>
                <a:latin typeface="Arial (Body)"/>
                <a:ea typeface="ＭＳ Ｐゴシック" charset="-128"/>
                <a:cs typeface="+mn-cs"/>
              </a:rPr>
              <a:t> copying, or do something to the pixels </a:t>
            </a:r>
            <a:r>
              <a:rPr lang="en-US" altLang="en-US" sz="2400" b="1" kern="1200" dirty="0">
                <a:solidFill>
                  <a:srgbClr val="000000"/>
                </a:solidFill>
                <a:latin typeface="Arial (Body)"/>
                <a:ea typeface="ＭＳ Ｐゴシック" charset="-128"/>
                <a:cs typeface="+mn-cs"/>
              </a:rPr>
              <a:t>during</a:t>
            </a:r>
            <a:r>
              <a:rPr lang="en-US" altLang="en-US" sz="2400" kern="1200" dirty="0">
                <a:solidFill>
                  <a:srgbClr val="000000"/>
                </a:solidFill>
                <a:latin typeface="Arial (Body)"/>
                <a:ea typeface="ＭＳ Ｐゴシック" charset="-128"/>
                <a:cs typeface="+mn-cs"/>
              </a:rPr>
              <a:t> the copy.</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Could we copy more than one picture!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Of course</a:t>
            </a:r>
            <a:r>
              <a:rPr lang="en-US" altLang="en-US" sz="2400" kern="1200" dirty="0" smtClean="0">
                <a:solidFill>
                  <a:srgbClr val="000000"/>
                </a:solidFill>
                <a:latin typeface="Arial (Body)"/>
                <a:ea typeface="ＭＳ Ｐゴシック" charset="-128"/>
                <a:cs typeface="+mn-cs"/>
              </a:rPr>
              <a:t>! Make </a:t>
            </a:r>
            <a:r>
              <a:rPr lang="en-US" altLang="en-US" sz="2400" kern="1200" dirty="0">
                <a:solidFill>
                  <a:srgbClr val="000000"/>
                </a:solidFill>
                <a:latin typeface="Arial (Body)"/>
                <a:ea typeface="ＭＳ Ｐゴシック" charset="-128"/>
                <a:cs typeface="+mn-cs"/>
              </a:rPr>
              <a:t>a collage</a:t>
            </a:r>
            <a:r>
              <a:rPr lang="en-US" altLang="en-US" sz="2400" kern="1200" dirty="0" smtClean="0">
                <a:solidFill>
                  <a:srgbClr val="000000"/>
                </a:solidFill>
                <a:latin typeface="Arial (Body)"/>
                <a:ea typeface="ＭＳ Ｐゴシック" charset="-128"/>
                <a:cs typeface="+mn-cs"/>
              </a:rPr>
              <a:t>!</a:t>
            </a:r>
          </a:p>
        </p:txBody>
      </p:sp>
      <p:pic>
        <p:nvPicPr>
          <p:cNvPr id="5" name="Picture 4" descr="Two screenshots show two different types of flower clipart. A solid arrow pointing downward. A screenshot displays 5 clipart flowers collaged. Five clipart flowers lined at the bottom of the screen: the first is a purple flower with plain background and green grass, the second is a red flower with plain background and green grass, the third is same as the flower in the first position, but with green petals, purple grass and in black background, the fourth is same as the flower in the second position in yellow background, the fifth is same as the flower in first position, but with green petals, blue grass and in black background."/>
          <p:cNvPicPr>
            <a:picLocks noChangeAspect="1"/>
          </p:cNvPicPr>
          <p:nvPr/>
        </p:nvPicPr>
        <p:blipFill>
          <a:blip r:embed="rId2"/>
          <a:stretch>
            <a:fillRect/>
          </a:stretch>
        </p:blipFill>
        <p:spPr>
          <a:xfrm>
            <a:off x="5274967" y="1657958"/>
            <a:ext cx="3328704" cy="3542083"/>
          </a:xfrm>
          <a:prstGeom prst="rect">
            <a:avLst/>
          </a:prstGeom>
        </p:spPr>
      </p:pic>
    </p:spTree>
    <p:extLst>
      <p:ext uri="{BB962C8B-B14F-4D97-AF65-F5344CB8AC3E}">
        <p14:creationId xmlns:p14="http://schemas.microsoft.com/office/powerpoint/2010/main" val="172178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Creating a Collage</a:t>
            </a:r>
            <a:endParaRPr lang="en-US" dirty="0">
              <a:solidFill>
                <a:schemeClr val="tx2"/>
              </a:solidFill>
            </a:endParaRPr>
          </a:p>
        </p:txBody>
      </p:sp>
      <p:pic>
        <p:nvPicPr>
          <p:cNvPr id="5" name="Picture 4" descr="The computer code has 62 lines. The lines read as follows. Line 1. d e f create Collage left parenthesis right parenthesis colon. Line 2, indented once. flower 1 equals make Picture left parenthesis double quote flower 1 period j p g double quote right parenthesis. Line 3, indented once. print flower 1. Line 4, indented once. flower 2 equals make Picture left parenthesis double quote flower 2 period j p g double quote right parenthesis. Line 5, indented once. print flower 2. Line 6, indented once. canvas equals make Empty Picture left parenthesis 640 comma 480 right parenthesis. Line 7, indented once. print canvas. Line 8, indented once. hash First picture comma at left edge. Line 9, indented once. target X equals 0. Line 10, indented once. for source X in range left parenthesis 0 comma get Width left parenthesis flower 1 right parenthesis right parenthesis colon. Line 11, indented twice. target Y equals get Height left parenthesis canvas right parenthesis dash get Height left parenthesis flower 1 right parenthesis dash 5. Line 12, indented twice. for source Y in range left parenthesis 0 comma get Height left parenthesis flower 1 right parenthesis right parenthesis colon. Line 13, indented 3 times. p x equals get Pixel left parenthesis flower 1 comma source X comma source Y right parenthesis. Line 14, indented 3 times. c x equals get Pixel left parenthesis canvas comma target X comma target Y right parenthesis. Line 15, indented 3 times. set Color left parenthesis c x comma get Color left parenthesis p x right parenthesis right parenthesis. Line 16, indented 3 times. target Y equals target Y plus 1. Line 17, indented twice. target X equals target X plus 1. Line 18, indented once. hash Second picture comma 100 pixels over. Line 19, indented once. target X equals 100. Line 20, indented once. for source X in range left parenthesis 0 comma get Width left parenthesis flower 2 right parenthesis right parenthesis colon. Line 21, indented twice. target Y equals get Height left parenthesis canvas right parenthesis dash get Height left parenthesis flower 2 right parenthesis dash 5. Line 22, indented twice. for source Y in range left parenthesis 0 comma get Height left parenthesis flower 2 right parenthesis right parenthesis colon. Line 23, indented 3 times. p x equals get Pixel left parenthesis flower 2 comma source X comma source Y right parenthesis. Line 24, indented 3 times. c x equals get Pixel left parenthesis canvas comma target X comma target Y right parenthesis. Line 25, indented 3 times. set Color left parenthesis c x comma get Color left parenthesis p x right parenthesis right parenthesis. Line 26, indented 3 times. target Y equals target Y plus 1. Line 27, indented twice. target X equals target X plus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00" y="1559158"/>
            <a:ext cx="3373743" cy="4668596"/>
          </a:xfrm>
          <a:prstGeom prst="rect">
            <a:avLst/>
          </a:prstGeom>
        </p:spPr>
      </p:pic>
      <p:pic>
        <p:nvPicPr>
          <p:cNvPr id="7" name="Picture 6" descr="Line 28, indented once. hash Third picture comma flower 1 negated. Line 29, indented twice. negative left parenthesis flower 1 right parenthesis. Line 30, indented twice. target X equals 200. Line 31, indented twice. for source X in range left parenthesis 0 comma get Width left parenthesis flower 1 right parenthesis right parenthesis colon. Line 32, indented 3 times. target Y equals get Height left parenthesis canvas right parenthesis dash get Height left parenthesis flower 1 right parenthesis dash 5. Line 33, indented 3 times. for source Y in range left parenthesis 0 comma get Height left parenthesis flower 1 right parenthesis right parenthesis colon. Line 34, indented 4 times. p x equals get Pixel left parenthesis flower 1 comma source X comma source Y right parenthesis. Line 35, indented 4 times. c x equals get Pixel left parenthesis canvas comma target X comma target Y right parenthesis. Line 36, indented 4 times. set Color left parenthesis c x comma get Color left parenthesis p x right parenthesis right parenthesis. Line 37, indented 4 times. target Y equals target Y plus 1. Line 38, indented 3 times. target X equals target X plus 1. Line 39, indented once. hash Fourth picture comma flower 2 with no blue. Line 40, indented once. clear Blue left parenthesis flower 2 right parenthesis. Line 41, indented once. target X equals 300. Line 42, indented once. for source X in range left parenthesis 0 comma get Width left parenthesis flower 2 right parenthesis right parenthesis colon. Line 43, indented twice. target Y equals get Height left parenthesis canvas right parenthesis dash get Height left parenthesis flower 2 right parenthesis dash 5. Line 44, indented twice. for source Y in range left parenthesis 0 comma get Height left parenthesis flower 2 right parenthesis right parenthesis colon. Line 45, indented 3 times. p x equals get Pixel left parenthesis flower 2 comma source X comma source Y right &#10;parenthesis. Line 46, indented 3 times. c x equals get Pixel left parenthesis canvas comma target X comma target Y right parenthesis. Line 47, indented 3 times. set Color left parenthesis c x comma get Color left parenthesis p x right parenthesis right parenthesis. Line 48, indented 3 times. target Y equals target Y plus 1. Line 49, indented twice. target X equals target X plus 1. Line 50, indented once. hash Fifth picture comma flower 1 comma negated with decreased red. Line 51, indented once. decrease Red left parenthesis flower 1 right parenthesis. Line 52, indented once. target X equals 400. Line 53, indented once. for source X in range left parenthesis 0 comma get Width left parenthesis flower 1 right parenthesis right parenthesis colon. Line 54, indented twice. target Y equals get Height left parenthesis canvas right parenthesis dash get Height left parenthesis flower 1 right parenthesis dash 5. Line 55, indented twice. for source Y in range left parenthesis 0 comma get Height left parenthesis flower 1 right parenthesis right parenthesis colon. Line 56, indented 3 times. p x equals get Pixel left parenthesis flower 1 comma source X comma source Y right parenthesis. Line 57, indented 3 times. c x equals get Pixel left parenthesis canvas comma target X comma target Y right parenthesis. Line 58, indented 3 times. set Color left parenthesis c x comma get Color left parenthesis p x right parenthesis right parenthesis. Line 59, indented 3 times. target Y equals&#10;target Y plus 1. Line 60, indented twice. target X equals target X plus 1. Line 61, indented once. show left parenthesis canvas right parenthesis. Line 62, indented once. return canva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237" y="1566523"/>
            <a:ext cx="2527067" cy="4740952"/>
          </a:xfrm>
          <a:prstGeom prst="rect">
            <a:avLst/>
          </a:prstGeom>
        </p:spPr>
      </p:pic>
    </p:spTree>
    <p:extLst>
      <p:ext uri="{BB962C8B-B14F-4D97-AF65-F5344CB8AC3E}">
        <p14:creationId xmlns:p14="http://schemas.microsoft.com/office/powerpoint/2010/main" val="2366680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Can We Make That Easier?</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650343" cy="352401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The collage code is long, yet simple.</a:t>
            </a:r>
          </a:p>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mn-lt"/>
                <a:ea typeface="ＭＳ Ｐゴシック" charset="-128"/>
              </a:rPr>
              <a:t>It</a:t>
            </a:r>
            <a:r>
              <a:rPr lang="en-US" altLang="ja-JP" sz="2400" kern="1200" dirty="0" smtClean="0">
                <a:solidFill>
                  <a:srgbClr val="000000"/>
                </a:solidFill>
                <a:latin typeface="+mn-lt"/>
                <a:ea typeface="ＭＳ Ｐゴシック" charset="-128"/>
              </a:rPr>
              <a:t>’s </a:t>
            </a:r>
            <a:r>
              <a:rPr lang="en-US" altLang="ja-JP" sz="2400" kern="1200" dirty="0">
                <a:solidFill>
                  <a:srgbClr val="000000"/>
                </a:solidFill>
                <a:latin typeface="+mn-lt"/>
                <a:ea typeface="ＭＳ Ｐゴシック" charset="-128"/>
              </a:rPr>
              <a:t>the same thing over-and-over.</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We can </a:t>
            </a:r>
            <a:r>
              <a:rPr lang="en-US" altLang="en-US" sz="2400" b="1" kern="1200" dirty="0">
                <a:solidFill>
                  <a:srgbClr val="000000"/>
                </a:solidFill>
                <a:latin typeface="+mn-lt"/>
                <a:ea typeface="ＭＳ Ｐゴシック" charset="-128"/>
              </a:rPr>
              <a:t>generalize</a:t>
            </a:r>
            <a:r>
              <a:rPr lang="en-US" altLang="en-US" sz="2400" kern="1200" dirty="0">
                <a:solidFill>
                  <a:srgbClr val="000000"/>
                </a:solidFill>
                <a:latin typeface="+mn-lt"/>
                <a:ea typeface="ＭＳ Ｐゴシック" charset="-128"/>
              </a:rPr>
              <a:t> that copying loop, and with </a:t>
            </a:r>
            <a:r>
              <a:rPr lang="en-US" altLang="en-US" sz="2400" b="1" kern="1200" dirty="0">
                <a:solidFill>
                  <a:srgbClr val="000000"/>
                </a:solidFill>
                <a:latin typeface="+mn-lt"/>
                <a:ea typeface="ＭＳ Ｐゴシック" charset="-128"/>
              </a:rPr>
              <a:t>parameters</a:t>
            </a:r>
            <a:r>
              <a:rPr lang="en-US" altLang="en-US" sz="2400" kern="1200" dirty="0">
                <a:solidFill>
                  <a:srgbClr val="000000"/>
                </a:solidFill>
                <a:latin typeface="+mn-lt"/>
                <a:ea typeface="ＭＳ Ｐゴシック" charset="-128"/>
              </a:rPr>
              <a:t>, use it in many places</a:t>
            </a:r>
            <a:r>
              <a:rPr lang="en-US" altLang="en-US" sz="2400" kern="1200" dirty="0" smtClean="0">
                <a:solidFill>
                  <a:srgbClr val="000000"/>
                </a:solidFill>
                <a:latin typeface="+mn-lt"/>
                <a:ea typeface="ＭＳ Ｐゴシック" charset="-128"/>
              </a:rPr>
              <a:t>.</a:t>
            </a:r>
          </a:p>
        </p:txBody>
      </p:sp>
      <p:pic>
        <p:nvPicPr>
          <p:cNvPr id="6" name="Picture 5" descr="The computer code has 10 lines. The lines read as follows. Line 1. d e f copy left parenthesis source comma target comma t a r g, X comma t a r g, Y right parenthesis colon. Line 2, indented once. target X equals t a r g, X. Line 3, indented once. for source X in range left parenthesis 0 comma get Width left parenthesis source right parenthesis right parenthesis colon. Line 4, indented twice. target Y equals t a r g, Y. Line 5, indented twice. for source Y in range left parenthesis 0 comma get Height left parenthesis source right parenthesis right parenthesis colon. Line 6, indented 3 times. p x equals get Pixel left parenthesis source comma source X comma source Y right parenthesis. Line 7, indented 3 times. t x equals get Pixel left parenthesis target comma target X comma target Y right parenthesis. Line 8, indented 3 times. set Color left parenthesis t x comma get Color left parenthesis p x right parenthesis right parenthesis. Line 9, indented 3 times. target Y equals target Y plus 1. Line 10, indented twice. target X equals target X plus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672" y="1610682"/>
            <a:ext cx="4355339" cy="3636637"/>
          </a:xfrm>
          <a:prstGeom prst="rect">
            <a:avLst/>
          </a:prstGeom>
        </p:spPr>
      </p:pic>
    </p:spTree>
    <p:extLst>
      <p:ext uri="{BB962C8B-B14F-4D97-AF65-F5344CB8AC3E}">
        <p14:creationId xmlns:p14="http://schemas.microsoft.com/office/powerpoint/2010/main" val="24278157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Exact Same Collage!</a:t>
            </a:r>
            <a:endParaRPr lang="en-US" altLang="en-US" sz="2000" b="0" kern="1200" dirty="0">
              <a:latin typeface="Times New Roman" panose="02020603050405020304" pitchFamily="18" charset="0"/>
              <a:ea typeface="ＭＳ Ｐゴシック" charset="-128"/>
            </a:endParaRPr>
          </a:p>
        </p:txBody>
      </p:sp>
      <p:pic>
        <p:nvPicPr>
          <p:cNvPr id="8" name="Picture 7" descr="The code has 11 lines. The lines read as follows. Line 1. d e f create Collage 2 left parenthesis right parenthesis colon. Line 2, indented once. flower 1 equals make Picture left parenthesis get Media Path left parenthesis double quote flower 1 period j p g double quote right parenthesis right parenthesis. Line 3, indented once. print flower l. Line 4, indented once. flower 2 equals make Picture left parenthesis get Media Path left parenthesis double quote flower 2 period j p g double quote right parenthesis right parenthesis. Line 5, indented once. print flower 2. Line 6, indented once. canvas equals make Picture left parenthesis get Media Path left parenthesis double quote 640 multiplied by 480 period j p g double quote right parenthesis right parenthesis. Line 7, indented once. print canvas. Line 8, indented once. hash First picture comma at left edge. Line 9, indented once. copy left parenthesis flower 1 comma canvas comma 0 comma get Height left parenthesis canvas right parenthesis get Height left parenthesis flower 1 right parenthesis 5 right parenthesis. Line 10, indented once. hash Second picture comma 100 pixels over. Line 11, indented once. copy left parenthesis flower 2 comma canvas comma 100 comma get Height left parenthesis canvas right parenthesis get Height left parenthesis flower 2 right parenthesis dash 5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03" y="1769229"/>
            <a:ext cx="3950596" cy="3522738"/>
          </a:xfrm>
          <a:prstGeom prst="rect">
            <a:avLst/>
          </a:prstGeom>
          <a:solidFill>
            <a:schemeClr val="bg1"/>
          </a:solidFill>
          <a:ln>
            <a:solidFill>
              <a:schemeClr val="bg1"/>
            </a:solidFill>
          </a:ln>
        </p:spPr>
      </p:pic>
      <p:pic>
        <p:nvPicPr>
          <p:cNvPr id="9" name="Picture 8" descr="The computer code has 10 lines. The lines read as follows. Line 1, indented once. hash Third picture comma flower l negated. Line 2, indented once. negative left parenthesis flower l right parenthesis. Line 3, indented once. copy left parenthesis flower l comma canvas comma 200 comma get Height left parenthesis canvas right parenthesis dash get Height left parenthesis flower l right parenthesis dash 5 right parenthesis. Line 4, indented once. hash Fourth picture comma flower 2 with no blue. Line 5, indented once. Clear Blue left parenthesis flower 2 right parenthesis. Line 6, indented once. copy left parenthesis flower 2 comma canvas comma 300 comma get Height left parenthesis canvas right parenthesis dash get Height left parenthesis flower 2 right parenthesis dash 5 right parenthesis. Line 7, indented once. hash Fifth picture comma flower l comma negated with decreased red. Line 8, indented once. Decrease Red left parenthesis flower l right parenthesis. Line 9, indented once. copy left parenthesis flower l comma canvas comma 400 comma get Height left parenthesis canvas right parenthesis dash get Height left parenthesis flower 2 right parenthesis dash 5 right parenthesis. Line 10, indented once. return canva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491" y="1876602"/>
            <a:ext cx="3708507" cy="3104796"/>
          </a:xfrm>
          <a:prstGeom prst="rect">
            <a:avLst/>
          </a:prstGeom>
          <a:solidFill>
            <a:schemeClr val="tx2">
              <a:lumMod val="60000"/>
              <a:lumOff val="40000"/>
            </a:schemeClr>
          </a:solidFill>
        </p:spPr>
      </p:pic>
    </p:spTree>
    <p:extLst>
      <p:ext uri="{BB962C8B-B14F-4D97-AF65-F5344CB8AC3E}">
        <p14:creationId xmlns:p14="http://schemas.microsoft.com/office/powerpoint/2010/main" val="40454619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Rotating the Copy</a:t>
            </a:r>
            <a:endParaRPr lang="en-US" altLang="en-US" sz="2000" b="0" kern="1200" dirty="0">
              <a:latin typeface="Times New Roman" panose="02020603050405020304" pitchFamily="18" charset="0"/>
              <a:ea typeface="ＭＳ Ｐゴシック" charset="-128"/>
            </a:endParaRPr>
          </a:p>
        </p:txBody>
      </p:sp>
      <p:pic>
        <p:nvPicPr>
          <p:cNvPr id="7" name="Picture 6" descr="Computer code. The code has 18 lines. The lines read as follows. Line 1. D e f copy Barb Sideways left parenthesis right parenthesis colon. Line 2, indented once. hash Set up the source and target pictures. Line 3, indented once. barb f equals get Media Path left parenthesis double quote Barbara period jpg double quote right parenthesis. Line 4, indented once. barb equals make Picture left parenthesis barb f right parenthesis. Line 5, indented once. canvas f equals get Media Path left parenthesis double quote 7inX95in period jpg double quote right parenthesis. Line 6, indented once. canvas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Y comma target X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99" y="1611827"/>
            <a:ext cx="4847976" cy="4547425"/>
          </a:xfrm>
          <a:prstGeom prst="rect">
            <a:avLst/>
          </a:prstGeom>
        </p:spPr>
      </p:pic>
      <p:pic>
        <p:nvPicPr>
          <p:cNvPr id="5" name="Picture 6" descr="A photo of a girl placed horizontally on the upper left portion of a square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40404" y="1868060"/>
            <a:ext cx="2863850" cy="3886200"/>
          </a:xfrm>
          <a:prstGeom prst="rect">
            <a:avLst/>
          </a:prstGeom>
          <a:noFill/>
          <a:ln>
            <a:solidFill>
              <a:schemeClr val="tx1"/>
            </a:solidFill>
            <a:miter lim="800000"/>
            <a:headEnd/>
            <a:tailEnd/>
          </a:ln>
        </p:spPr>
      </p:pic>
    </p:spTree>
    <p:extLst>
      <p:ext uri="{BB962C8B-B14F-4D97-AF65-F5344CB8AC3E}">
        <p14:creationId xmlns:p14="http://schemas.microsoft.com/office/powerpoint/2010/main" val="849756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Pixels in a Matrix</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46520"/>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ja-JP" sz="2400" kern="1200" dirty="0" smtClean="0">
                <a:solidFill>
                  <a:srgbClr val="000000"/>
                </a:solidFill>
                <a:latin typeface="+mn-lt"/>
                <a:ea typeface="ＭＳ Ｐゴシック" charset="-128"/>
              </a:rPr>
              <a:t>“Barbara.jpg” has</a:t>
            </a:r>
            <a:endParaRPr lang="en-US" altLang="ja-JP" sz="2400" kern="1200" dirty="0">
              <a:solidFill>
                <a:srgbClr val="000000"/>
              </a:solidFill>
              <a:latin typeface="+mn-lt"/>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height 293 (bottommost index is 292) </a:t>
            </a:r>
            <a:r>
              <a:rPr lang="en-US" altLang="en-US" sz="2400" kern="1200" dirty="0" smtClean="0">
                <a:solidFill>
                  <a:srgbClr val="000000"/>
                </a:solidFill>
                <a:latin typeface="+mn-lt"/>
                <a:ea typeface="ＭＳ Ｐゴシック" charset="-128"/>
                <a:cs typeface="+mn-cs"/>
              </a:rPr>
              <a:t>and</a:t>
            </a:r>
            <a:endParaRPr lang="en-US" altLang="en-US" sz="2400" kern="1200" dirty="0">
              <a:solidFill>
                <a:srgbClr val="000000"/>
              </a:solidFill>
              <a:latin typeface="+mn-lt"/>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width 221 (rightmost index is 220</a:t>
            </a:r>
            <a:r>
              <a:rPr lang="en-US" altLang="en-US" sz="2400" kern="1200" dirty="0" smtClean="0">
                <a:solidFill>
                  <a:srgbClr val="000000"/>
                </a:solidFill>
                <a:latin typeface="+mn-lt"/>
                <a:ea typeface="ＭＳ Ｐゴシック" charset="-128"/>
                <a:cs typeface="+mn-cs"/>
              </a:rPr>
              <a:t>)</a:t>
            </a:r>
          </a:p>
        </p:txBody>
      </p:sp>
      <p:pic>
        <p:nvPicPr>
          <p:cNvPr id="4" name="Picture 3" descr="Photo of a girl and the associated dimensions of the picture are marked. The height and the width of the picture are x and y respectively. The index and dimensions are as follows: The top left index, 0 comma 0; The top right index, width minus 1(221), 0; The bottom left index, 0 comma height minus 1(293); The bottom right index, width minus 1(221) comma height minus 1(29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285" y="3288730"/>
            <a:ext cx="3261430" cy="2861850"/>
          </a:xfrm>
          <a:prstGeom prst="rect">
            <a:avLst/>
          </a:prstGeom>
        </p:spPr>
      </p:pic>
    </p:spTree>
    <p:extLst>
      <p:ext uri="{BB962C8B-B14F-4D97-AF65-F5344CB8AC3E}">
        <p14:creationId xmlns:p14="http://schemas.microsoft.com/office/powerpoint/2010/main" val="1993021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Rotating: How it Works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increment the same, but we use </a:t>
            </a:r>
            <a:r>
              <a:rPr lang="en-US" altLang="en-US" sz="2400" b="1" kern="1200" dirty="0">
                <a:solidFill>
                  <a:srgbClr val="000000"/>
                </a:solidFill>
                <a:latin typeface="Arial (Body)"/>
                <a:ea typeface="ＭＳ Ｐゴシック" charset="-128"/>
              </a:rPr>
              <a:t>targetX</a:t>
            </a:r>
            <a:r>
              <a:rPr lang="en-US" altLang="en-US" sz="2400" kern="1200" dirty="0">
                <a:solidFill>
                  <a:srgbClr val="000000"/>
                </a:solidFill>
                <a:latin typeface="Arial (Body)"/>
                <a:ea typeface="ＭＳ Ｐゴシック" charset="-128"/>
              </a:rPr>
              <a:t> for the </a:t>
            </a:r>
            <a:r>
              <a:rPr lang="en-US" altLang="en-US" sz="2400" b="1" kern="1200" dirty="0">
                <a:solidFill>
                  <a:srgbClr val="000000"/>
                </a:solidFill>
                <a:latin typeface="Arial (Body)"/>
                <a:ea typeface="ＭＳ Ｐゴシック" charset="-128"/>
              </a:rPr>
              <a:t>Y coordinate</a:t>
            </a:r>
            <a:r>
              <a:rPr lang="en-US" altLang="en-US" sz="2400" kern="1200" dirty="0">
                <a:solidFill>
                  <a:srgbClr val="000000"/>
                </a:solidFill>
                <a:latin typeface="Arial (Body)"/>
                <a:ea typeface="ＭＳ Ｐゴシック" charset="-128"/>
              </a:rPr>
              <a:t> and </a:t>
            </a:r>
            <a:r>
              <a:rPr lang="en-US" altLang="en-US" sz="2400" b="1" kern="1200" dirty="0">
                <a:solidFill>
                  <a:srgbClr val="000000"/>
                </a:solidFill>
                <a:latin typeface="Arial (Body)"/>
                <a:ea typeface="ＭＳ Ｐゴシック" charset="-128"/>
              </a:rPr>
              <a:t>targetY</a:t>
            </a:r>
            <a:r>
              <a:rPr lang="en-US" altLang="en-US" sz="2400" kern="1200" dirty="0">
                <a:solidFill>
                  <a:srgbClr val="000000"/>
                </a:solidFill>
                <a:latin typeface="Arial (Body)"/>
                <a:ea typeface="ＭＳ Ｐゴシック" charset="-128"/>
              </a:rPr>
              <a:t> for the </a:t>
            </a:r>
            <a:r>
              <a:rPr lang="en-US" altLang="en-US" sz="2400" b="1" kern="1200" dirty="0">
                <a:solidFill>
                  <a:srgbClr val="000000"/>
                </a:solidFill>
                <a:latin typeface="Arial (Body)"/>
                <a:ea typeface="ＭＳ Ｐゴシック" charset="-128"/>
              </a:rPr>
              <a:t>X </a:t>
            </a:r>
            <a:r>
              <a:rPr lang="en-US" altLang="en-US" sz="2400" b="1" kern="1200" dirty="0" smtClean="0">
                <a:solidFill>
                  <a:srgbClr val="000000"/>
                </a:solidFill>
                <a:latin typeface="Arial (Body)"/>
                <a:ea typeface="ＭＳ Ｐゴシック" charset="-128"/>
              </a:rPr>
              <a:t>coordinate</a:t>
            </a:r>
          </a:p>
        </p:txBody>
      </p:sp>
      <p:pic>
        <p:nvPicPr>
          <p:cNvPr id="5" name="Picture 6" descr="A screenshot has two grid boxes. The first grid box has 3 rows and 2 columns. The values are as follows: (0,0), 1; (0,1), 2; (1,0), 3; (1,1), 4; (2,0), 5; (2,1), 6. The grid (0,1) has been labeled, source pixel. A note below reads, source x equals 0, source y equals 1, target x equals source y equals 1, target y equals source x equals 0. The second grid box has 2 rows and 3 columns. The values are: (0,0),1; (1,0),2. The other grids are empty. Grid (1,0) has been labeled, target 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53469" y="2886075"/>
            <a:ext cx="4437062" cy="2600325"/>
          </a:xfrm>
          <a:prstGeom prst="rect">
            <a:avLst/>
          </a:prstGeom>
          <a:noFill/>
          <a:ln>
            <a:noFill/>
          </a:ln>
        </p:spPr>
      </p:pic>
    </p:spTree>
    <p:extLst>
      <p:ext uri="{BB962C8B-B14F-4D97-AF65-F5344CB8AC3E}">
        <p14:creationId xmlns:p14="http://schemas.microsoft.com/office/powerpoint/2010/main" val="776168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t>Rotate: How </a:t>
            </a:r>
            <a:r>
              <a:rPr lang="en-US" altLang="en-US" dirty="0" smtClean="0"/>
              <a:t>it </a:t>
            </a:r>
            <a:r>
              <a:rPr lang="en-US" altLang="en-US" dirty="0"/>
              <a:t>Ends</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Same amount of increment, even same values in the variables, but a different result</a:t>
            </a:r>
            <a:r>
              <a:rPr lang="en-US" altLang="en-US" sz="2400" kern="1200" dirty="0" smtClean="0">
                <a:solidFill>
                  <a:srgbClr val="000000"/>
                </a:solidFill>
                <a:latin typeface="Arial (Body)"/>
                <a:ea typeface="ＭＳ Ｐゴシック" charset="-128"/>
              </a:rPr>
              <a:t>.</a:t>
            </a:r>
          </a:p>
        </p:txBody>
      </p:sp>
      <p:pic>
        <p:nvPicPr>
          <p:cNvPr id="5" name="Picture 6" descr="A screenshot has two grid boxes. The first grid box has 3 rows and 2 columns. The values are as follows: (0, 0), 1; (0, 1), 2; (1, 0), 3; (1, 1), 4; (2, 0), 5; (2, 1), 6. The grid (2, 1) has been labeled, source pixel. A note below reads, source x equals 1, source y equals 2, target x equals source y equals 2, target y equals source x equals 1. The second grid box has 2 rows and 3 columns. The values are: (0,0),1; (0,1),3; (0,2),5. (1,0),2; (1,1),4; (1,2),6. Grid (1,2) has been labeled, target 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60456" y="2811049"/>
            <a:ext cx="5023088" cy="3152157"/>
          </a:xfrm>
          <a:prstGeom prst="rect">
            <a:avLst/>
          </a:prstGeom>
          <a:noFill/>
          <a:ln>
            <a:noFill/>
          </a:ln>
        </p:spPr>
      </p:pic>
    </p:spTree>
    <p:extLst>
      <p:ext uri="{BB962C8B-B14F-4D97-AF65-F5344CB8AC3E}">
        <p14:creationId xmlns:p14="http://schemas.microsoft.com/office/powerpoint/2010/main" val="15621852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Doing a Real Rotation</a:t>
            </a:r>
            <a:endParaRPr lang="en-US" altLang="en-US" sz="2000" b="0" kern="1200" dirty="0">
              <a:latin typeface="Times New Roman" panose="02020603050405020304" pitchFamily="18" charset="0"/>
              <a:ea typeface="ＭＳ Ｐゴシック" charset="-128"/>
            </a:endParaRPr>
          </a:p>
        </p:txBody>
      </p:sp>
      <p:pic>
        <p:nvPicPr>
          <p:cNvPr id="5" name="Picture 4" descr="Computer code. The code has 19 lines. The lines read as follows. Line 1. D e f rotate Barb Sideways left parenthesis right parenthesis colon. Line 2, indented once. hash Set up the source and target pictures. Line 3, indented once. Barb f equals get Media Path left parenthesis double quote barbara period jpg double quote right parenthesis. Line 4, indented once. barb equals make Picture left parenthesis barb f right parenthesis. Line 5, indented once. canvas f equals get Media Path left parenthesis double quote 7 inches by 95inches period j p g double quote right parenthesis. Line 6, indented once. canvas equals make Picture left parenthesis canvas f right parenthesis. Line 7, indented once. hash Now comma do the actual copying. Line 8, indented once. Target X equals 0. Line 9, indented once. width equals get Width left parenthesis barb right parenthesis. Line 10, indented once. for source X in range left parenthesis 0 comma get Width left parenthesis barb right parenthesis right parenthesis colon. Line 11, indented twice. target Y equals 0. Line 12, indented twice. for source Y in range left parenthesis 0 comma get Height left parenthesis barb right parenthesis right parenthesis colon. Line 13, indented 3 times. color equals get Color left parenthesis get Pixel left parenthesis barb comma source X comma source Y right parenthesis right parenthesis. Line 14, indented 3 times. set Color left parenthesis get Pixel left parenthesis canvas comma target Y comma width – target X dash 1 right parenthesis comma color right parenthesis. Line 15, indented 3 times. target Y equals target Y plus 1. Line 16, indented 3 times. target X equals target X plus 1. Line 17, indented once. show left parenthesis barb right parenthesis. Line 18, indented once. show left parenthesis canvas right parenthesis. Line 19,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63802"/>
            <a:ext cx="4017389" cy="4514166"/>
          </a:xfrm>
          <a:prstGeom prst="rect">
            <a:avLst/>
          </a:prstGeom>
        </p:spPr>
      </p:pic>
    </p:spTree>
    <p:extLst>
      <p:ext uri="{BB962C8B-B14F-4D97-AF65-F5344CB8AC3E}">
        <p14:creationId xmlns:p14="http://schemas.microsoft.com/office/powerpoint/2010/main" val="29626778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Cropping: Just the Face</a:t>
            </a:r>
            <a:endParaRPr lang="en-US" altLang="en-US" kern="1200" dirty="0">
              <a:latin typeface="Times New Roman" panose="02020603050405020304" pitchFamily="18" charset="0"/>
              <a:ea typeface="ＭＳ Ｐゴシック" charset="-128"/>
            </a:endParaRPr>
          </a:p>
        </p:txBody>
      </p:sp>
      <p:pic>
        <p:nvPicPr>
          <p:cNvPr id="3" name="Picture 2" descr="Computer code. The code has 18 lines. The lines read as follows. Line 1. D e f copy Barbs Face left parenthesis right parenthesis colon. Line 2, indented once. hash Set up the source and target pictures. Line 3, indented once. barb f equals get Media Path left parenthesis double quote Barbara period jpg double quote right parenthesis. Line 4, indented once. barb equals make Picture left parenthesis barb f right parenthesis. Line 5, indented once. canvas f equals get Media Path left parenthesis double quote 7 inches by 95 inches period j p g double quote right parenthesis. Line 6, indented once. canvas equals make Picture left parenthesis canvas f right parenthesis. Line 7, indented once. hash Now comma do the actual copying. Line 8, indented once. Target X equals 100. Line 9, indented once. for source X in range left parenthesis 45 comma 200 right parenthesis colon. Line 10, indented twice. target Y equals 100. Line 11, indented twice. for source Y in range left parenthesis 25 comma 200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stretch>
            <a:fillRect/>
          </a:stretch>
        </p:blipFill>
        <p:spPr>
          <a:xfrm>
            <a:off x="686798" y="1712634"/>
            <a:ext cx="4722405" cy="4296426"/>
          </a:xfrm>
          <a:prstGeom prst="rect">
            <a:avLst/>
          </a:prstGeom>
        </p:spPr>
      </p:pic>
      <p:pic>
        <p:nvPicPr>
          <p:cNvPr id="5" name="Picture 6" descr="A photo of a girl placed on the upper left portion of a square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47039" y="1712634"/>
            <a:ext cx="2939761" cy="3990398"/>
          </a:xfrm>
          <a:prstGeom prst="rect">
            <a:avLst/>
          </a:prstGeom>
          <a:noFill/>
          <a:ln>
            <a:solidFill>
              <a:schemeClr val="tx1"/>
            </a:solidFill>
            <a:miter lim="800000"/>
            <a:headEnd/>
            <a:tailEnd/>
          </a:ln>
        </p:spPr>
      </p:pic>
    </p:spTree>
    <p:extLst>
      <p:ext uri="{BB962C8B-B14F-4D97-AF65-F5344CB8AC3E}">
        <p14:creationId xmlns:p14="http://schemas.microsoft.com/office/powerpoint/2010/main" val="1558387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tIns="91425" anchor="b">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Cropping, Another Way</a:t>
            </a:r>
            <a:endParaRPr lang="en-US" altLang="en-US" kern="1200" dirty="0">
              <a:latin typeface="Times New Roman" panose="02020603050405020304" pitchFamily="18" charset="0"/>
              <a:ea typeface="ＭＳ Ｐゴシック" charset="-128"/>
            </a:endParaRPr>
          </a:p>
        </p:txBody>
      </p:sp>
      <p:pic>
        <p:nvPicPr>
          <p:cNvPr id="6" name="Picture 5" descr="Computer code. The code has 18 lines. The lines read as follows. Line 1. D e f copy Barbs Face 2 left parenthesis right parenthesis colon. Line 2, indented once. hash Set up the source and target pictures. Line 3, indented once. barb f equals get Media Path left parenthesis double quote Barbara period j p g double quote right parenthesis. Line 4, indented once. barb f equals make Picture left parenthesis barb f right parenthesis. Line 5, indented once. canvas f equals get Media Path left parenthesis double quote 7 inches by 95 inches period j p g double quote right parenthesis. Line 6, indented once. canvas equals make Picture left parenthesis canvas f right parenthesis. Line 7, indented once. hash Now comma do the actual copying. Line 8, indented once. Source X equals 45. Line 9, indented once. for target X in range left parenthesis 100 comma 100 plus left parenthesis 200 minus 45 right parenthesis right parenthesis colon. Line 10, indented twice. Source Y equals 25. Line 11, indented twice. for target Y in range left parenthesis 100 comma 100 plus left parenthesis 200 minus 25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source Y equals source Y plus 1. Line 15, indented twice. source X equals source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03" y="1534428"/>
            <a:ext cx="3909397" cy="4427770"/>
          </a:xfrm>
          <a:prstGeom prst="rect">
            <a:avLst/>
          </a:prstGeom>
        </p:spPr>
      </p:pic>
    </p:spTree>
    <p:extLst>
      <p:ext uri="{BB962C8B-B14F-4D97-AF65-F5344CB8AC3E}">
        <p14:creationId xmlns:p14="http://schemas.microsoft.com/office/powerpoint/2010/main" val="13329688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Scaling a picture (smaller or larger) has to do with </a:t>
            </a:r>
            <a:r>
              <a:rPr lang="en-US" altLang="en-US" sz="2400" b="1" kern="1200" dirty="0">
                <a:solidFill>
                  <a:srgbClr val="000000"/>
                </a:solidFill>
                <a:latin typeface="Arial (Body)"/>
                <a:ea typeface="ＭＳ Ｐゴシック" charset="-128"/>
              </a:rPr>
              <a:t>sampling</a:t>
            </a:r>
            <a:r>
              <a:rPr lang="en-US" altLang="en-US" sz="2400" kern="1200" dirty="0">
                <a:solidFill>
                  <a:srgbClr val="000000"/>
                </a:solidFill>
                <a:latin typeface="Arial (Body)"/>
                <a:ea typeface="ＭＳ Ｐゴシック" charset="-128"/>
              </a:rPr>
              <a:t> the source picture differently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When we just copy, we </a:t>
            </a:r>
            <a:r>
              <a:rPr lang="en-US" altLang="en-US" sz="2400" b="1" kern="1200" dirty="0">
                <a:solidFill>
                  <a:srgbClr val="000000"/>
                </a:solidFill>
                <a:latin typeface="Arial (Body)"/>
                <a:ea typeface="ＭＳ Ｐゴシック" charset="-128"/>
                <a:cs typeface="+mn-cs"/>
              </a:rPr>
              <a:t>sample</a:t>
            </a:r>
            <a:r>
              <a:rPr lang="en-US" altLang="en-US" sz="2400" kern="1200" dirty="0">
                <a:solidFill>
                  <a:srgbClr val="000000"/>
                </a:solidFill>
                <a:latin typeface="Arial (Body)"/>
                <a:ea typeface="ＭＳ Ｐゴシック" charset="-128"/>
                <a:cs typeface="+mn-cs"/>
              </a:rPr>
              <a:t> every pixel</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we want a smaller copy, we skip some pixels</a:t>
            </a:r>
          </a:p>
          <a:p>
            <a:pPr lvl="2" fontAlgn="base">
              <a:spcAft>
                <a:spcPct val="0"/>
              </a:spcAft>
            </a:pPr>
            <a:r>
              <a:rPr lang="en-US" altLang="en-US" sz="2400" kern="1200" dirty="0">
                <a:solidFill>
                  <a:srgbClr val="000000"/>
                </a:solidFill>
                <a:latin typeface="Arial (Body)"/>
                <a:ea typeface="ＭＳ Ｐゴシック" charset="-128"/>
                <a:cs typeface="+mn-cs"/>
              </a:rPr>
              <a:t>We </a:t>
            </a:r>
            <a:r>
              <a:rPr lang="en-US" altLang="en-US" sz="2400" b="1" kern="1200" dirty="0">
                <a:solidFill>
                  <a:srgbClr val="000000"/>
                </a:solidFill>
                <a:latin typeface="Arial (Body)"/>
                <a:ea typeface="ＭＳ Ｐゴシック" charset="-128"/>
                <a:cs typeface="+mn-cs"/>
              </a:rPr>
              <a:t>sample</a:t>
            </a:r>
            <a:r>
              <a:rPr lang="en-US" altLang="en-US" sz="2400" kern="1200" dirty="0">
                <a:solidFill>
                  <a:srgbClr val="000000"/>
                </a:solidFill>
                <a:latin typeface="Arial (Body)"/>
                <a:ea typeface="ＭＳ Ｐゴシック" charset="-128"/>
                <a:cs typeface="+mn-cs"/>
              </a:rPr>
              <a:t> fewer pixels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we want a larger copy, we duplicate some pixels</a:t>
            </a:r>
          </a:p>
          <a:p>
            <a:pPr lvl="2" fontAlgn="base">
              <a:spcAft>
                <a:spcPct val="0"/>
              </a:spcAft>
            </a:pPr>
            <a:r>
              <a:rPr lang="en-US" altLang="en-US" sz="2400" kern="1200" dirty="0">
                <a:solidFill>
                  <a:srgbClr val="000000"/>
                </a:solidFill>
                <a:latin typeface="Arial (Body)"/>
                <a:ea typeface="ＭＳ Ｐゴシック" charset="-128"/>
                <a:cs typeface="+mn-cs"/>
              </a:rPr>
              <a:t>We </a:t>
            </a:r>
            <a:r>
              <a:rPr lang="en-US" altLang="en-US" sz="2400" b="1" kern="1200" dirty="0">
                <a:solidFill>
                  <a:srgbClr val="000000"/>
                </a:solidFill>
                <a:latin typeface="Arial (Body)"/>
                <a:ea typeface="ＭＳ Ｐゴシック" charset="-128"/>
                <a:cs typeface="+mn-cs"/>
              </a:rPr>
              <a:t>over-sample</a:t>
            </a:r>
            <a:r>
              <a:rPr lang="en-US" altLang="en-US" sz="2400" kern="1200" dirty="0">
                <a:solidFill>
                  <a:srgbClr val="000000"/>
                </a:solidFill>
                <a:latin typeface="Arial (Body)"/>
                <a:ea typeface="ＭＳ Ｐゴシック" charset="-128"/>
                <a:cs typeface="+mn-cs"/>
              </a:rPr>
              <a:t> some </a:t>
            </a:r>
            <a:r>
              <a:rPr lang="en-US" altLang="en-US" sz="2400" kern="1200" dirty="0" smtClean="0">
                <a:solidFill>
                  <a:srgbClr val="000000"/>
                </a:solidFill>
                <a:latin typeface="Arial (Body)"/>
                <a:ea typeface="ＭＳ Ｐゴシック" charset="-128"/>
                <a:cs typeface="+mn-cs"/>
              </a:rPr>
              <a:t>pixels</a:t>
            </a:r>
          </a:p>
        </p:txBody>
      </p:sp>
    </p:spTree>
    <p:extLst>
      <p:ext uri="{BB962C8B-B14F-4D97-AF65-F5344CB8AC3E}">
        <p14:creationId xmlns:p14="http://schemas.microsoft.com/office/powerpoint/2010/main" val="12895113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the Picture Down</a:t>
            </a:r>
            <a:endParaRPr lang="en-US" altLang="en-US" kern="1200" dirty="0">
              <a:latin typeface="Times New Roman" panose="02020603050405020304" pitchFamily="18" charset="0"/>
              <a:ea typeface="ＭＳ Ｐゴシック" charset="-128"/>
            </a:endParaRPr>
          </a:p>
        </p:txBody>
      </p:sp>
      <p:pic>
        <p:nvPicPr>
          <p:cNvPr id="3" name="Picture 2" descr="Computer code has 18 lines. The lines read as follows. Line 1. d e f copy Barbs Face Smaller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source X equals 45. Line 9, indented once. for target X in range left parenthesis 100 comma 100 plus left parenthesis left parenthesis 200 minus 45 right parenthesis forward slash 2 right parenthesis right parenthesis colon. Line 10, indented twice. source Y equals 25. Line 11, indented twice. for target Y in range left parenthesis 100 comma 100 plus left parenthesis left parenthesis 200 minus 25 right parenthesis forward slash 2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source Y equals source Y plus 2. Line 15, indented twice. source X equals source X plus 2. Line 16, indented once. show left parenthesis barb right parenthesis. Line 17, indented once. show left parenthesis canvas right parenthesis. Line 18, indented once. return canvas."/>
          <p:cNvPicPr>
            <a:picLocks noChangeAspect="1"/>
          </p:cNvPicPr>
          <p:nvPr/>
        </p:nvPicPr>
        <p:blipFill rotWithShape="1">
          <a:blip r:embed="rId2"/>
          <a:srcRect l="1761" r="2011" b="2155"/>
          <a:stretch/>
        </p:blipFill>
        <p:spPr>
          <a:xfrm>
            <a:off x="457200" y="1598805"/>
            <a:ext cx="4998720" cy="4624264"/>
          </a:xfrm>
          <a:prstGeom prst="rect">
            <a:avLst/>
          </a:prstGeom>
        </p:spPr>
      </p:pic>
      <p:pic>
        <p:nvPicPr>
          <p:cNvPr id="5" name="Picture 6" descr="A small size photo of a lady in a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29759" y="1832377"/>
            <a:ext cx="2939762" cy="3990398"/>
          </a:xfrm>
          <a:prstGeom prst="rect">
            <a:avLst/>
          </a:prstGeom>
          <a:noFill/>
          <a:ln>
            <a:solidFill>
              <a:schemeClr val="tx1"/>
            </a:solidFill>
            <a:miter lim="800000"/>
            <a:headEnd/>
            <a:tailEnd/>
          </a:ln>
        </p:spPr>
      </p:pic>
    </p:spTree>
    <p:extLst>
      <p:ext uri="{BB962C8B-B14F-4D97-AF65-F5344CB8AC3E}">
        <p14:creationId xmlns:p14="http://schemas.microsoft.com/office/powerpoint/2010/main" val="27285787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Growing the Picture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434114"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 grow a picture, we simply duplicate some pixels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do this by incrementing by 0.5, but only use the integer part</a:t>
            </a:r>
            <a:r>
              <a:rPr lang="en-US" altLang="en-US" sz="2400" kern="1200" dirty="0" smtClean="0">
                <a:solidFill>
                  <a:srgbClr val="000000"/>
                </a:solidFill>
                <a:latin typeface="Arial (Body)"/>
                <a:ea typeface="ＭＳ Ｐゴシック" charset="-128"/>
              </a:rPr>
              <a:t>.</a:t>
            </a:r>
          </a:p>
        </p:txBody>
      </p:sp>
      <p:pic>
        <p:nvPicPr>
          <p:cNvPr id="6" name="Picture 5" descr="Computer code and output. Computer code has 4 lines. The lines read as follows. Line 1. right angle bracket right angle bracket right angle bracket print i n t left parenthesis 1 right parenthesis. The corresponding output is 1. Line 2. right angle bracket right angle bracket right angle bracket print i n t left parenthesis 1 period 5 right parenthesis. The corresponding output is 1. Line 3. right angle bracket right angle bracket right angle bracket print i n t left parenthesis 2 right parenthesis. The corresponding output is 2. Line 4. right angle bracket right angle bracket right angle bracket print i n t left parenthesis 2 period 5 right parenthesis. The corresponding output is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298" y="1745554"/>
            <a:ext cx="2515458" cy="3018550"/>
          </a:xfrm>
          <a:prstGeom prst="rect">
            <a:avLst/>
          </a:prstGeom>
        </p:spPr>
      </p:pic>
    </p:spTree>
    <p:extLst>
      <p:ext uri="{BB962C8B-B14F-4D97-AF65-F5344CB8AC3E}">
        <p14:creationId xmlns:p14="http://schemas.microsoft.com/office/powerpoint/2010/main" val="252031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the Picture up</a:t>
            </a:r>
            <a:endParaRPr lang="en-US" altLang="en-US" kern="1200" dirty="0">
              <a:latin typeface="Times New Roman" panose="02020603050405020304" pitchFamily="18" charset="0"/>
              <a:ea typeface="ＭＳ Ｐゴシック" charset="-128"/>
            </a:endParaRPr>
          </a:p>
        </p:txBody>
      </p:sp>
      <p:pic>
        <p:nvPicPr>
          <p:cNvPr id="3" name="Picture 2" descr="Computer code has 18 lines. The lines read as follows. Line 1. d e f copy Barbs Face Larger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source X equals 45. Line 9, indented once. for target X in range left parenthesis 100 comma 100 plus left parenthesis left parenthesis 200 minus 45 right parenthesis asterisk 2 right parenthesis right parenthesis colon. Line 10, indented twice. source Y equals 25. Line 11, indented twice. for target Y in range left parenthesis 100 comma 100 plus left parenthesis left parenthesis 200 minus 25 right parenthesis asterisk 2 right parenthesis right parenthesis colon. Line 12, indented 3 times. color equals get Color left parenthesis get Pixel left parenthesis barb comma i n t left parenthesis source X right parenthesis comma i n t left parenthesis source Y right parenthesis right parenthesis right parenthesis. Line 13, indented 3 times. set Color left parenthesis get Pixel left parenthesis canvas comma target X comma target Y right parenthesis comma color right parenthesis. Line 14, indented 3 times. source Y equals source Y plus 0&#10;period 5. Line 15, indented twice. source X equals source X plus 0 period 5. Line 16, indented once. show left parenthesis barb right parenthesis. Line 17, indented once. show left parenthesis canvas right parenthesis. Line 18, indented once. return canvas."/>
          <p:cNvPicPr>
            <a:picLocks noChangeAspect="1"/>
          </p:cNvPicPr>
          <p:nvPr/>
        </p:nvPicPr>
        <p:blipFill rotWithShape="1">
          <a:blip r:embed="rId2"/>
          <a:srcRect l="1588" r="1878"/>
          <a:stretch/>
        </p:blipFill>
        <p:spPr>
          <a:xfrm>
            <a:off x="526474" y="1628985"/>
            <a:ext cx="5195454" cy="4296426"/>
          </a:xfrm>
          <a:prstGeom prst="rect">
            <a:avLst/>
          </a:prstGeom>
        </p:spPr>
      </p:pic>
      <p:pic>
        <p:nvPicPr>
          <p:cNvPr id="5" name="Picture 8" descr="A large size photo of a lady in a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53125" y="1886049"/>
            <a:ext cx="2603500" cy="3532909"/>
          </a:xfrm>
          <a:prstGeom prst="rect">
            <a:avLst/>
          </a:prstGeom>
          <a:noFill/>
          <a:ln>
            <a:solidFill>
              <a:schemeClr val="tx1"/>
            </a:solidFill>
            <a:miter lim="800000"/>
            <a:headEnd/>
            <a:tailEnd/>
          </a:ln>
        </p:spPr>
      </p:pic>
    </p:spTree>
    <p:extLst>
      <p:ext uri="{BB962C8B-B14F-4D97-AF65-F5344CB8AC3E}">
        <p14:creationId xmlns:p14="http://schemas.microsoft.com/office/powerpoint/2010/main" val="40347151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Same basic setup as copying and rotating</a:t>
            </a:r>
            <a:r>
              <a:rPr lang="en-US" altLang="en-US" sz="2400" kern="1200" dirty="0" smtClean="0">
                <a:solidFill>
                  <a:srgbClr val="000000"/>
                </a:solidFill>
                <a:latin typeface="Arial (Body)"/>
                <a:ea typeface="ＭＳ Ｐゴシック" charset="-128"/>
              </a:rPr>
              <a:t>:</a:t>
            </a:r>
          </a:p>
        </p:txBody>
      </p:sp>
      <p:pic>
        <p:nvPicPr>
          <p:cNvPr id="5" name="Picture 5" descr="Grid box 1, source, has 4 columns and 4 rows. In the first row, second and third column grids are shaded. In rows 2, 3 and 4, first and fourth column grids are shaded. A note below reads, source X equals 0; source Y equals 0. Grid box 2, Canvas, has 8 columns and 6 rows. In the second row, the fourth column grid is outlined and marked with an arrow. A note below reads, target X equals 3, target Y equal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70747" y="2760178"/>
            <a:ext cx="6202505" cy="3152156"/>
          </a:xfrm>
          <a:prstGeom prst="rect">
            <a:avLst/>
          </a:prstGeom>
          <a:noFill/>
          <a:ln>
            <a:noFill/>
          </a:ln>
        </p:spPr>
      </p:pic>
    </p:spTree>
    <p:extLst>
      <p:ext uri="{BB962C8B-B14F-4D97-AF65-F5344CB8AC3E}">
        <p14:creationId xmlns:p14="http://schemas.microsoft.com/office/powerpoint/2010/main" val="712257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Indices from the Function Range</a:t>
            </a:r>
            <a:endParaRPr lang="en-US" altLang="en-US" kern="1200" dirty="0">
              <a:latin typeface="Times New Roman" panose="02020603050405020304" pitchFamily="18" charset="0"/>
              <a:ea typeface="ＭＳ Ｐゴシック" charset="-128"/>
            </a:endParaRPr>
          </a:p>
        </p:txBody>
      </p:sp>
      <p:sp>
        <p:nvSpPr>
          <p:cNvPr id="5" name="Content Placeholder 4"/>
          <p:cNvSpPr>
            <a:spLocks noGrp="1"/>
          </p:cNvSpPr>
          <p:nvPr>
            <p:ph type="body" idx="1"/>
          </p:nvPr>
        </p:nvSpPr>
        <p:spPr>
          <a:xfrm>
            <a:off x="457200" y="1600200"/>
            <a:ext cx="4447309" cy="4162648"/>
          </a:xfrm>
        </p:spPr>
        <p:txBody>
          <a:bodyPr wrap="square" lIns="91425" tIns="91425" rIns="91425" bIns="91425">
            <a:spAutoFit/>
          </a:bodyPr>
          <a:lstStyle/>
          <a:p>
            <a:pPr marL="255651" indent="-255651" eaLnBrk="0" fontAlgn="base" hangingPunct="0">
              <a:spcAft>
                <a:spcPct val="0"/>
              </a:spcAft>
              <a:buFont typeface="Arial" panose="020B0604020202020204" pitchFamily="34" charset="0"/>
              <a:buChar char="•"/>
            </a:pPr>
            <a:r>
              <a:rPr lang="en-US" altLang="en-US" sz="2400" dirty="0">
                <a:latin typeface="+mn-lt"/>
              </a:rPr>
              <a:t>Range returns a sequence between its first two inputs, possibly using a third input as the </a:t>
            </a:r>
            <a:r>
              <a:rPr lang="en-US" altLang="en-US" sz="2400" dirty="0" smtClean="0">
                <a:latin typeface="+mn-lt"/>
              </a:rPr>
              <a:t>increment</a:t>
            </a:r>
          </a:p>
          <a:p>
            <a:pPr marL="255651" lvl="0" indent="-255651" eaLnBrk="0" fontAlgn="base" hangingPunct="0">
              <a:spcAft>
                <a:spcPct val="0"/>
              </a:spcAft>
              <a:buFont typeface="Arial" panose="020B0604020202020204" pitchFamily="34" charset="0"/>
            </a:pPr>
            <a:r>
              <a:rPr lang="en-US" altLang="en-US" sz="2400" b="1" kern="1200" dirty="0" smtClean="0">
                <a:solidFill>
                  <a:srgbClr val="000000"/>
                </a:solidFill>
                <a:latin typeface="+mn-lt"/>
                <a:ea typeface="ＭＳ Ｐゴシック" charset="-128"/>
              </a:rPr>
              <a:t>Notice:</a:t>
            </a:r>
            <a:endParaRPr lang="en-US" altLang="en-US" sz="2400" kern="1200" dirty="0" smtClean="0">
              <a:solidFill>
                <a:srgbClr val="000000"/>
              </a:solidFill>
              <a:latin typeface="+mn-lt"/>
              <a:ea typeface="ＭＳ Ｐゴシック" charset="-128"/>
            </a:endParaRPr>
          </a:p>
          <a:p>
            <a:pPr marL="255651" lvl="0" indent="-255651" eaLnBrk="0" fontAlgn="base" hangingPunct="0">
              <a:spcAft>
                <a:spcPct val="0"/>
              </a:spcAft>
              <a:buFont typeface="Arial" panose="020B0604020202020204" pitchFamily="34" charset="0"/>
            </a:pPr>
            <a:r>
              <a:rPr lang="en-US" altLang="en-US" sz="2400" kern="1200" dirty="0" smtClean="0">
                <a:solidFill>
                  <a:srgbClr val="000000"/>
                </a:solidFill>
                <a:latin typeface="+mn-lt"/>
                <a:ea typeface="ＭＳ Ｐゴシック" charset="-128"/>
              </a:rPr>
              <a:t>End </a:t>
            </a:r>
            <a:r>
              <a:rPr lang="en-US" altLang="en-US" sz="2400" kern="1200" dirty="0">
                <a:solidFill>
                  <a:srgbClr val="000000"/>
                </a:solidFill>
                <a:latin typeface="+mn-lt"/>
                <a:ea typeface="ＭＳ Ｐゴシック" charset="-128"/>
              </a:rPr>
              <a:t>value is never included.</a:t>
            </a:r>
          </a:p>
          <a:p>
            <a:pPr marL="741553" lvl="1" indent="-284353" eaLnBrk="0" fontAlgn="base" hangingPunct="0">
              <a:spcAft>
                <a:spcPct val="0"/>
              </a:spcAft>
              <a:buFont typeface="Arial" panose="020B0604020202020204" pitchFamily="34" charset="0"/>
              <a:buChar char="–"/>
            </a:pPr>
            <a:r>
              <a:rPr lang="en-US" altLang="en-US" sz="2400" kern="1200" dirty="0" smtClean="0">
                <a:solidFill>
                  <a:srgbClr val="000000"/>
                </a:solidFill>
                <a:latin typeface="+mn-lt"/>
                <a:ea typeface="ＭＳ Ｐゴシック" charset="-128"/>
              </a:rPr>
              <a:t>range(0,10</a:t>
            </a:r>
            <a:r>
              <a:rPr lang="en-US" altLang="en-US" sz="2400" kern="1200" dirty="0">
                <a:solidFill>
                  <a:srgbClr val="000000"/>
                </a:solidFill>
                <a:latin typeface="+mn-lt"/>
                <a:ea typeface="ＭＳ Ｐゴシック" charset="-128"/>
              </a:rPr>
              <a:t>) ends at 9.</a:t>
            </a:r>
          </a:p>
          <a:p>
            <a:pPr marL="255651" lvl="0" indent="-255651" eaLnBrk="0" fontAlgn="base" hangingPunct="0">
              <a:spcAft>
                <a:spcPct val="0"/>
              </a:spcAft>
              <a:buFont typeface="Arial" panose="020B0604020202020204" pitchFamily="34" charset="0"/>
              <a:buChar char="•"/>
            </a:pPr>
            <a:r>
              <a:rPr lang="en-US" altLang="en-US" sz="2400" kern="1200" dirty="0" smtClean="0">
                <a:solidFill>
                  <a:srgbClr val="000000"/>
                </a:solidFill>
                <a:latin typeface="+mn-lt"/>
                <a:ea typeface="ＭＳ Ｐゴシック" charset="-128"/>
              </a:rPr>
              <a:t>If </a:t>
            </a:r>
            <a:r>
              <a:rPr lang="en-US" altLang="en-US" sz="2400" kern="1200" dirty="0">
                <a:solidFill>
                  <a:srgbClr val="000000"/>
                </a:solidFill>
                <a:latin typeface="+mn-lt"/>
                <a:ea typeface="ＭＳ Ｐゴシック" charset="-128"/>
              </a:rPr>
              <a:t>you leave out a start value, </a:t>
            </a:r>
            <a:r>
              <a:rPr lang="en-US" altLang="en-US" sz="2400" kern="1200" dirty="0" smtClean="0">
                <a:solidFill>
                  <a:srgbClr val="000000"/>
                </a:solidFill>
                <a:latin typeface="+mn-lt"/>
                <a:ea typeface="ＭＳ Ｐゴシック" charset="-128"/>
              </a:rPr>
              <a:t>it</a:t>
            </a:r>
            <a:r>
              <a:rPr lang="en-US" altLang="ja-JP" sz="2400" kern="1200" dirty="0" smtClean="0">
                <a:solidFill>
                  <a:srgbClr val="000000"/>
                </a:solidFill>
                <a:latin typeface="+mn-lt"/>
                <a:ea typeface="ＭＳ Ｐゴシック" charset="-128"/>
              </a:rPr>
              <a:t>’s </a:t>
            </a:r>
            <a:r>
              <a:rPr lang="en-US" altLang="ja-JP" sz="2400" kern="1200" dirty="0">
                <a:solidFill>
                  <a:srgbClr val="000000"/>
                </a:solidFill>
                <a:latin typeface="+mn-lt"/>
                <a:ea typeface="ＭＳ Ｐゴシック" charset="-128"/>
              </a:rPr>
              <a:t>assumed to be zero</a:t>
            </a:r>
            <a:r>
              <a:rPr lang="en-US" altLang="ja-JP" sz="2400" kern="1200" dirty="0" smtClean="0">
                <a:solidFill>
                  <a:srgbClr val="000000"/>
                </a:solidFill>
                <a:latin typeface="+mn-lt"/>
                <a:ea typeface="ＭＳ Ｐゴシック" charset="-128"/>
              </a:rPr>
              <a:t>.</a:t>
            </a:r>
            <a:endParaRPr lang="en-US" altLang="ja-JP" sz="2400" kern="1200" dirty="0">
              <a:solidFill>
                <a:srgbClr val="000000"/>
              </a:solidFill>
              <a:latin typeface="+mn-lt"/>
              <a:ea typeface="ＭＳ Ｐゴシック" charset="-128"/>
            </a:endParaRPr>
          </a:p>
        </p:txBody>
      </p:sp>
      <p:pic>
        <p:nvPicPr>
          <p:cNvPr id="3" name="Picture 2" descr="Computer code and output. Computer code has 4 lines. The lines read as follows. Line 1. right angular bracket right angular bracket right angular bracket print range left parenthesis 1 comma 4 right parenthesis. The corresponding output is left bracket 1 comma 2 comma 3 right bracket. Line 2. right angular bracket right angular bracket right angular bracket print range left parenthesis negative 1 comma 3 right parenthesis. The corresponding output is left bracket negative 1 comma 0 comma 1 comma 2 right bracket. Line 3. right angular bracket right angular bracket right angular bracket print range left parenthesis 1 comma 10 comma 2 right parenthesis. The corresponding output is left bracket 1 comma 2 comma 5 comma 7 comma 9 right bracket. Line 4. right angular bracket right angular bracket right angular bracket print range left parenthesis 3 right parenthesis. The corresponding output is left bracket 0 comma 1 comma 2 right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431" y="2130420"/>
            <a:ext cx="3334781" cy="2989803"/>
          </a:xfrm>
          <a:prstGeom prst="rect">
            <a:avLst/>
          </a:prstGeom>
        </p:spPr>
      </p:pic>
    </p:spTree>
    <p:extLst>
      <p:ext uri="{BB962C8B-B14F-4D97-AF65-F5344CB8AC3E}">
        <p14:creationId xmlns:p14="http://schemas.microsoft.com/office/powerpoint/2010/main" val="33761242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 2</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664857" cy="370098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But as we increment by </a:t>
            </a:r>
            <a:r>
              <a:rPr lang="en-US" altLang="en-US" sz="2400" b="1" kern="1200" dirty="0">
                <a:solidFill>
                  <a:srgbClr val="000000"/>
                </a:solidFill>
                <a:latin typeface="Arial (Body)"/>
                <a:ea typeface="ＭＳ Ｐゴシック" charset="-128"/>
              </a:rPr>
              <a:t>only 0.5</a:t>
            </a:r>
            <a:r>
              <a:rPr lang="en-US" altLang="en-US" sz="2400" kern="1200" dirty="0">
                <a:solidFill>
                  <a:srgbClr val="000000"/>
                </a:solidFill>
                <a:latin typeface="Arial (Body)"/>
                <a:ea typeface="ＭＳ Ｐゴシック" charset="-128"/>
              </a:rPr>
              <a:t>, and we use the </a:t>
            </a:r>
            <a:r>
              <a:rPr lang="en-US" altLang="en-US" sz="2400" b="1" kern="1200" dirty="0">
                <a:solidFill>
                  <a:srgbClr val="000000"/>
                </a:solidFill>
                <a:latin typeface="Arial (Body)"/>
                <a:ea typeface="ＭＳ Ｐゴシック" charset="-128"/>
              </a:rPr>
              <a:t>int</a:t>
            </a:r>
            <a:r>
              <a:rPr lang="en-US" altLang="en-US" sz="2400" kern="1200" dirty="0">
                <a:solidFill>
                  <a:srgbClr val="000000"/>
                </a:solidFill>
                <a:latin typeface="Arial (Body)"/>
                <a:ea typeface="ＭＳ Ｐゴシック" charset="-128"/>
              </a:rPr>
              <a:t>() function, we end up taking every pixel </a:t>
            </a:r>
            <a:r>
              <a:rPr lang="en-US" altLang="en-US" sz="2400" b="1" kern="1200" dirty="0">
                <a:solidFill>
                  <a:srgbClr val="000000"/>
                </a:solidFill>
                <a:latin typeface="Arial (Body)"/>
                <a:ea typeface="ＭＳ Ｐゴシック" charset="-128"/>
              </a:rPr>
              <a:t>twice</a:t>
            </a:r>
            <a:r>
              <a:rPr lang="en-US" altLang="en-US" sz="2400" kern="1200" dirty="0">
                <a:solidFill>
                  <a:srgbClr val="000000"/>
                </a:solidFill>
                <a:latin typeface="Arial (Body)"/>
                <a:ea typeface="ＭＳ Ｐゴシック" charset="-128"/>
              </a:rPr>
              <a: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Here, the blank pixel at (0,0) in the source gets copied twice onto the canvas</a:t>
            </a:r>
            <a:r>
              <a:rPr lang="en-US" altLang="en-US" sz="2400" kern="1200" dirty="0" smtClean="0">
                <a:solidFill>
                  <a:srgbClr val="000000"/>
                </a:solidFill>
                <a:latin typeface="Arial (Body)"/>
                <a:ea typeface="ＭＳ Ｐゴシック" charset="-128"/>
              </a:rPr>
              <a:t>.</a:t>
            </a:r>
          </a:p>
        </p:txBody>
      </p:sp>
      <p:pic>
        <p:nvPicPr>
          <p:cNvPr id="5" name="Picture 5" descr="Grid box 1, source, has 4 columns and 4 rows. In the first row, second and third column grids are shaded. In rows 2, 3 and 4, first and fourth column grids are shaded. A note below reads, source X equals 0; source Y equals 0 period 5; so actual x equals 0; actual y equals 0. Grid box 2, Canvas, has 8 columns and 6 rows. In the second row, the fourth column grid is outlined. In the third row, the fourth column grid is outlined and marked with an arrow. A note beside reads, target X equals 3, target Y equals 2."/>
          <p:cNvPicPr>
            <a:picLocks noChangeAspect="1" noChangeArrowheads="1"/>
          </p:cNvPicPr>
          <p:nvPr/>
        </p:nvPicPr>
        <p:blipFill rotWithShape="1">
          <a:blip r:embed="rId2">
            <a:extLst>
              <a:ext uri="{28A0092B-C50C-407E-A947-70E740481C1C}">
                <a14:useLocalDpi xmlns:a14="http://schemas.microsoft.com/office/drawing/2010/main" val="0"/>
              </a:ext>
            </a:extLst>
          </a:blip>
          <a:srcRect l="4799"/>
          <a:stretch/>
        </p:blipFill>
        <p:spPr>
          <a:xfrm>
            <a:off x="4267201" y="2166480"/>
            <a:ext cx="4225636" cy="2681287"/>
          </a:xfrm>
          <a:prstGeom prst="rect">
            <a:avLst/>
          </a:prstGeom>
          <a:noFill/>
          <a:ln>
            <a:noFill/>
          </a:ln>
        </p:spPr>
      </p:pic>
    </p:spTree>
    <p:extLst>
      <p:ext uri="{BB962C8B-B14F-4D97-AF65-F5344CB8AC3E}">
        <p14:creationId xmlns:p14="http://schemas.microsoft.com/office/powerpoint/2010/main" val="17715472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 3</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Black pixels gets copied once</a:t>
            </a:r>
            <a:r>
              <a:rPr lang="en-US" altLang="en-US" sz="2400" kern="1200" dirty="0" smtClean="0">
                <a:solidFill>
                  <a:srgbClr val="000000"/>
                </a:solidFill>
                <a:latin typeface="Arial (Body)"/>
                <a:ea typeface="ＭＳ Ｐゴシック" charset="-128"/>
              </a:rPr>
              <a:t>…</a:t>
            </a:r>
          </a:p>
        </p:txBody>
      </p:sp>
      <p:pic>
        <p:nvPicPr>
          <p:cNvPr id="5" name="Picture 6" descr="Grid box 1, source, has 4 columns and 4 rows. In the first row, second and third column grids are shaded. In rows 2, 3 and 4, first and fourth column grids are shaded. A note below reads, source X equals 0; source Y equals 1. Grid box 2, Canvas, has 8 columns and 6 rows. In the second row, the fourth column grid is outlined. In the third row, the fourth column grid is outlined. In the fourth row, the fourth column grid is shaded and marked with an arrow. A note beside reads, target X equals 3, target Y equals 3."/>
          <p:cNvPicPr>
            <a:picLocks noChangeAspect="1" noChangeArrowheads="1"/>
          </p:cNvPicPr>
          <p:nvPr/>
        </p:nvPicPr>
        <p:blipFill rotWithShape="1">
          <a:blip r:embed="rId2">
            <a:extLst>
              <a:ext uri="{28A0092B-C50C-407E-A947-70E740481C1C}">
                <a14:useLocalDpi xmlns:a14="http://schemas.microsoft.com/office/drawing/2010/main" val="0"/>
              </a:ext>
            </a:extLst>
          </a:blip>
          <a:srcRect l="5510" r="5446" b="12003"/>
          <a:stretch/>
        </p:blipFill>
        <p:spPr>
          <a:xfrm>
            <a:off x="2341418" y="2739491"/>
            <a:ext cx="4461163" cy="2843892"/>
          </a:xfrm>
          <a:prstGeom prst="rect">
            <a:avLst/>
          </a:prstGeom>
          <a:noFill/>
          <a:ln>
            <a:noFill/>
          </a:ln>
        </p:spPr>
      </p:pic>
    </p:spTree>
    <p:extLst>
      <p:ext uri="{BB962C8B-B14F-4D97-AF65-F5344CB8AC3E}">
        <p14:creationId xmlns:p14="http://schemas.microsoft.com/office/powerpoint/2010/main" val="23427703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 4</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And twice</a:t>
            </a:r>
            <a:r>
              <a:rPr lang="en-US" altLang="en-US" sz="2400" kern="1200" dirty="0" smtClean="0">
                <a:solidFill>
                  <a:srgbClr val="000000"/>
                </a:solidFill>
                <a:latin typeface="Arial (Body)"/>
                <a:ea typeface="ＭＳ Ｐゴシック" charset="-128"/>
              </a:rPr>
              <a:t>…</a:t>
            </a:r>
          </a:p>
        </p:txBody>
      </p:sp>
      <p:pic>
        <p:nvPicPr>
          <p:cNvPr id="5" name="Picture 5" descr="Grid box 1, source, has 4 columns and 4 rows. In the first row, second and third column grids are shaded. In rows 2, 3 and 4, first and fourth column grids are shaded. A note below reads, source X equals 0; source Y equals 1 period 5; so actual x equals 0; actual Y equals 1. Grid box 2, Canvas, has 8 columns and 6 rows. In the second row, the fourth column grid is outlined. In the third row, the fourth column grid is outlined. In the fourth row, the fourth column grid is shaded. In the fifth row, the fourth column is shaded and marked with an arrow. A note beside reads, target X equals 3, target Y equals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53961" y="2585620"/>
            <a:ext cx="5436077" cy="3441858"/>
          </a:xfrm>
          <a:prstGeom prst="rect">
            <a:avLst/>
          </a:prstGeom>
          <a:noFill/>
          <a:ln>
            <a:noFill/>
          </a:ln>
        </p:spPr>
      </p:pic>
    </p:spTree>
    <p:extLst>
      <p:ext uri="{BB962C8B-B14F-4D97-AF65-F5344CB8AC3E}">
        <p14:creationId xmlns:p14="http://schemas.microsoft.com/office/powerpoint/2010/main" val="42211701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Ends up</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37754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end up in the same place in the source, but twice as much in the target.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Notice the degradation: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Gaps that </a:t>
            </a:r>
            <a:r>
              <a:rPr lang="en-US" altLang="en-US" sz="2400" kern="1200" dirty="0" smtClean="0">
                <a:solidFill>
                  <a:srgbClr val="000000"/>
                </a:solidFill>
                <a:latin typeface="Arial (Body)"/>
                <a:ea typeface="ＭＳ Ｐゴシック" charset="-128"/>
                <a:cs typeface="+mn-cs"/>
              </a:rPr>
              <a:t>weren</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there previously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Curves would get </a:t>
            </a:r>
            <a:r>
              <a:rPr lang="en-US" altLang="ja-JP" sz="2400" kern="1200" dirty="0" smtClean="0">
                <a:solidFill>
                  <a:srgbClr val="000000"/>
                </a:solidFill>
                <a:latin typeface="Arial (Body)"/>
                <a:ea typeface="ＭＳ Ｐゴシック" charset="-128"/>
                <a:cs typeface="+mn-cs"/>
              </a:rPr>
              <a:t>“choppy”: Pixelated</a:t>
            </a:r>
          </a:p>
        </p:txBody>
      </p:sp>
      <p:pic>
        <p:nvPicPr>
          <p:cNvPr id="5" name="Picture 5" descr="Grid box 1, source, has 4 columns and 4 rows. In the first row, second and third column grids are shaded. In rows 2, 3 and 4, first and fourth column grids are shaded. The fourth row is marked with an arrow. Grid box 2, Canvas, has 11 columns and 9 rows. In the second and third row, columns 6 to 9 have been shaded. In rows 4 to 9, columns 4,5,10 and 11 have been shaded. The ninth row is marked with an arr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82202" y="4173546"/>
            <a:ext cx="4379595" cy="1875473"/>
          </a:xfrm>
          <a:prstGeom prst="rect">
            <a:avLst/>
          </a:prstGeom>
          <a:noFill/>
          <a:ln>
            <a:noFill/>
          </a:ln>
        </p:spPr>
      </p:pic>
    </p:spTree>
    <p:extLst>
      <p:ext uri="{BB962C8B-B14F-4D97-AF65-F5344CB8AC3E}">
        <p14:creationId xmlns:p14="http://schemas.microsoft.com/office/powerpoint/2010/main" val="21742093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to Do?</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48553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do we clear up the degradation of scaling up?</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Variety of techniques, but mostly following the same basic idea:</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Use the pixels around to figure out what color a new pixel </a:t>
            </a:r>
            <a:r>
              <a:rPr lang="en-US" altLang="en-US" sz="2400" b="1" kern="1200" dirty="0">
                <a:solidFill>
                  <a:srgbClr val="000000"/>
                </a:solidFill>
                <a:latin typeface="Arial (Body)"/>
                <a:ea typeface="ＭＳ Ｐゴシック" charset="-128"/>
                <a:cs typeface="+mn-cs"/>
              </a:rPr>
              <a:t>should</a:t>
            </a:r>
            <a:r>
              <a:rPr lang="en-US" altLang="en-US" sz="2400" kern="1200" dirty="0">
                <a:solidFill>
                  <a:srgbClr val="000000"/>
                </a:solidFill>
                <a:latin typeface="Arial (Body)"/>
                <a:ea typeface="ＭＳ Ｐゴシック" charset="-128"/>
                <a:cs typeface="+mn-cs"/>
              </a:rPr>
              <a:t> be, then somehow (e.g., by averaging) compute the right color.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Different techniques look at different pixels and compute different averages in different ways</a:t>
            </a:r>
            <a:r>
              <a:rPr lang="en-US" altLang="en-US" sz="2400" kern="1200" dirty="0" smtClean="0">
                <a:solidFill>
                  <a:srgbClr val="000000"/>
                </a:solidFill>
                <a:latin typeface="Arial (Body)"/>
                <a:ea typeface="ＭＳ Ｐゴシック" charset="-128"/>
                <a:cs typeface="+mn-cs"/>
              </a:rPr>
              <a:t>.</a:t>
            </a:r>
          </a:p>
        </p:txBody>
      </p:sp>
    </p:spTree>
    <p:extLst>
      <p:ext uri="{BB962C8B-B14F-4D97-AF65-F5344CB8AC3E}">
        <p14:creationId xmlns:p14="http://schemas.microsoft.com/office/powerpoint/2010/main" val="2108389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Blurring Recipe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2729345" cy="2031295"/>
          </a:xfrm>
        </p:spPr>
        <p:txBody>
          <a:bodyPr wrap="square" lIns="91425" tIns="91425" rIns="91425" bIns="91425">
            <a:spAutoFit/>
          </a:bodyPr>
          <a:lstStyle/>
          <a:p>
            <a:pPr marL="0" lvl="0" indent="0" eaLnBrk="0" fontAlgn="base" hangingPunct="0">
              <a:spcAft>
                <a:spcPct val="0"/>
              </a:spcAft>
              <a:buNone/>
            </a:pPr>
            <a:r>
              <a:rPr lang="en-US" altLang="en-US" sz="2400" kern="1200" dirty="0" smtClean="0">
                <a:solidFill>
                  <a:srgbClr val="000000"/>
                </a:solidFill>
                <a:latin typeface="Arial (Body)"/>
                <a:ea typeface="ＭＳ Ｐゴシック" charset="-128"/>
                <a:cs typeface="+mn-cs"/>
              </a:rPr>
              <a:t>We</a:t>
            </a:r>
            <a:r>
              <a:rPr lang="en-US" altLang="ja-JP" sz="2400" kern="1200" dirty="0" smtClean="0">
                <a:solidFill>
                  <a:srgbClr val="000000"/>
                </a:solidFill>
                <a:latin typeface="Arial (Body)"/>
                <a:ea typeface="ＭＳ Ｐゴシック" charset="-128"/>
                <a:cs typeface="+mn-cs"/>
              </a:rPr>
              <a:t>’ll </a:t>
            </a:r>
            <a:r>
              <a:rPr lang="en-US" altLang="ja-JP" sz="2400" kern="1200" dirty="0">
                <a:solidFill>
                  <a:srgbClr val="000000"/>
                </a:solidFill>
                <a:latin typeface="Arial (Body)"/>
                <a:ea typeface="ＭＳ Ｐゴシック" charset="-128"/>
                <a:cs typeface="+mn-cs"/>
              </a:rPr>
              <a:t>see </a:t>
            </a:r>
            <a:r>
              <a:rPr lang="en-US" altLang="ja-JP" sz="2400" b="1" kern="1200" dirty="0">
                <a:solidFill>
                  <a:srgbClr val="000000"/>
                </a:solidFill>
                <a:latin typeface="Arial (Body)"/>
                <a:ea typeface="ＭＳ Ｐゴシック" charset="-128"/>
                <a:cs typeface="+mn-cs"/>
              </a:rPr>
              <a:t>pass</a:t>
            </a:r>
            <a:r>
              <a:rPr lang="en-US" altLang="ja-JP" sz="2400" kern="1200" dirty="0">
                <a:solidFill>
                  <a:srgbClr val="000000"/>
                </a:solidFill>
                <a:latin typeface="Arial (Body)"/>
                <a:ea typeface="ＭＳ Ｐゴシック" charset="-128"/>
                <a:cs typeface="+mn-cs"/>
              </a:rPr>
              <a:t> and </a:t>
            </a:r>
            <a:r>
              <a:rPr lang="en-US" altLang="ja-JP" sz="2400" b="1" kern="1200" dirty="0">
                <a:solidFill>
                  <a:srgbClr val="000000"/>
                </a:solidFill>
                <a:latin typeface="Arial (Body)"/>
                <a:ea typeface="ＭＳ Ｐゴシック" charset="-128"/>
                <a:cs typeface="+mn-cs"/>
              </a:rPr>
              <a:t>else</a:t>
            </a:r>
            <a:r>
              <a:rPr lang="en-US" altLang="ja-JP" sz="2400" kern="1200" dirty="0">
                <a:solidFill>
                  <a:srgbClr val="000000"/>
                </a:solidFill>
                <a:latin typeface="Arial (Body)"/>
                <a:ea typeface="ＭＳ Ｐゴシック" charset="-128"/>
                <a:cs typeface="+mn-cs"/>
              </a:rPr>
              <a:t> later, but you can probably get a sense here of </a:t>
            </a:r>
            <a:r>
              <a:rPr lang="en-US" altLang="ja-JP" sz="2400" kern="1200" dirty="0" smtClean="0">
                <a:solidFill>
                  <a:srgbClr val="000000"/>
                </a:solidFill>
                <a:latin typeface="Arial (Body)"/>
                <a:ea typeface="ＭＳ Ｐゴシック" charset="-128"/>
                <a:cs typeface="+mn-cs"/>
              </a:rPr>
              <a:t>what’s </a:t>
            </a:r>
            <a:r>
              <a:rPr lang="en-US" altLang="ja-JP" sz="2400" kern="1200" dirty="0">
                <a:solidFill>
                  <a:srgbClr val="000000"/>
                </a:solidFill>
                <a:latin typeface="Arial (Body)"/>
                <a:ea typeface="ＭＳ Ｐゴシック" charset="-128"/>
                <a:cs typeface="+mn-cs"/>
              </a:rPr>
              <a:t>going on</a:t>
            </a:r>
            <a:r>
              <a:rPr lang="en-US" altLang="ja-JP" sz="2400" kern="1200" dirty="0" smtClean="0">
                <a:solidFill>
                  <a:srgbClr val="000000"/>
                </a:solidFill>
                <a:latin typeface="Arial (Body)"/>
                <a:ea typeface="ＭＳ Ｐゴシック" charset="-128"/>
                <a:cs typeface="+mn-cs"/>
              </a:rPr>
              <a:t>.</a:t>
            </a:r>
          </a:p>
        </p:txBody>
      </p:sp>
      <p:pic>
        <p:nvPicPr>
          <p:cNvPr id="6" name="Picture 5" descr="Computer code. The code has 19 lines. The lines read as follows. Line 1. d e f blur left parenthesis p i c comma size right parenthesis colon. Line 2, indented once. for pixel in get Pixels left parenthesis p i c right parenthesis colon. Line 3, indented twice. current X equals get X left parenthesis pixel right parenthesis. Line 4, indented twice. current Y equals get Y left parenthesis pixel right parenthesis. Line 5, indented twice. r equals 0. Line 6, indented twice. g equals 0. Line 7, indented twice. b equals 0. Line 8, indented twice. count equals 0. Line 9, indented twice. for x in range left parenthesis current X minus size comma current X plus size right parenthesis colon. Line 10, indented 3 times. for y in range left parenthesis current Y minus size comma current Y plus size right parenthesis colon. Line 11, indented 4 times. if left parenthesis x less than sign 0 right parenthesis or left parenthesis y less than sign 0 right parenthesis or left parenthesis x great than sign equals get Width left parenthesis p i c right parenthesis right parenthesis or left parenthesis y great than sign equals get Height left parenthesis p i c right parenthesis right parenthesis colon. Line 12, indented 5 times. pass hash&#10;Skip if we go off the edge. Line 13, indented 4 times. else colon. Line 14, indented 5 times. r equals r plus get Red left parenthesis get Pixel left parenthesis p i c comma x comma y right parenthesis right parenthesis. Line 15, indented 5 times. g equals g plus get Green left parenthesis get Pixel left parenthesis p i c comma x comma y right parenthesis right parenthesis. Line 16, indented 5 times. b equals b plus get Blue left parenthesis get Pixel left parenthesis p i c comma x comma y right parenthesis right parenthesis. Line 17, indented 5 times. count equals count plus 1. Line 18, indented twice. new Color equals make Color left parenthesis r forward slash count comma g forward slash count comma b forward slash count right parenthesis. Line 19, indented twice. set Color left parenthesis pixel comma new Color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947" y="1600200"/>
            <a:ext cx="5278458" cy="4017563"/>
          </a:xfrm>
          <a:prstGeom prst="rect">
            <a:avLst/>
          </a:prstGeom>
        </p:spPr>
      </p:pic>
    </p:spTree>
    <p:extLst>
      <p:ext uri="{BB962C8B-B14F-4D97-AF65-F5344CB8AC3E}">
        <p14:creationId xmlns:p14="http://schemas.microsoft.com/office/powerpoint/2010/main" val="14486417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Blurring out the Pixelation</a:t>
            </a:r>
            <a:endParaRPr lang="en-US" altLang="en-US" kern="1200" dirty="0">
              <a:latin typeface="Times New Roman" panose="02020603050405020304" pitchFamily="18" charset="0"/>
              <a:ea typeface="ＭＳ Ｐゴシック" charset="-128"/>
            </a:endParaRPr>
          </a:p>
        </p:txBody>
      </p:sp>
      <p:pic>
        <p:nvPicPr>
          <p:cNvPr id="5" name="Picture 7" descr="A clear photo of a 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47750" y="1847630"/>
            <a:ext cx="2857500" cy="3943350"/>
          </a:xfrm>
          <a:prstGeom prst="rect">
            <a:avLst/>
          </a:prstGeom>
          <a:noFill/>
          <a:ln>
            <a:noFill/>
          </a:ln>
        </p:spPr>
      </p:pic>
      <p:pic>
        <p:nvPicPr>
          <p:cNvPr id="6" name="Picture 8" descr="A blurry photo of a 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309831" y="1891166"/>
            <a:ext cx="2857500" cy="3943350"/>
          </a:xfrm>
          <a:prstGeom prst="rect">
            <a:avLst/>
          </a:prstGeom>
          <a:noFill/>
          <a:ln>
            <a:noFill/>
          </a:ln>
        </p:spPr>
      </p:pic>
    </p:spTree>
    <p:extLst>
      <p:ext uri="{BB962C8B-B14F-4D97-AF65-F5344CB8AC3E}">
        <p14:creationId xmlns:p14="http://schemas.microsoft.com/office/powerpoint/2010/main" val="2011502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Things to Try: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3942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Can you come up with general copy, rotate, copy, and scale functions?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Take input pictures and parameters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Return the canvas the correct transformation applied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Also think about generalizing the transformations: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Scaling up and down by non-integer amounts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Rotating by something other than 90 degree </a:t>
            </a:r>
            <a:r>
              <a:rPr lang="en-US" altLang="en-US" sz="2400" kern="1200" dirty="0" smtClean="0">
                <a:solidFill>
                  <a:srgbClr val="000000"/>
                </a:solidFill>
                <a:latin typeface="Arial (Body)"/>
                <a:ea typeface="ＭＳ Ｐゴシック" charset="-128"/>
                <a:cs typeface="+mn-cs"/>
              </a:rPr>
              <a:t>increments</a:t>
            </a:r>
          </a:p>
        </p:txBody>
      </p:sp>
    </p:spTree>
    <p:extLst>
      <p:ext uri="{BB962C8B-B14F-4D97-AF65-F5344CB8AC3E}">
        <p14:creationId xmlns:p14="http://schemas.microsoft.com/office/powerpoint/2010/main" val="14611562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Side Note: That Thing in [] </a:t>
            </a:r>
            <a:r>
              <a:rPr lang="en-US" altLang="en-US" kern="1200" dirty="0" smtClean="0">
                <a:latin typeface="Times New Roman" panose="02020603050405020304" pitchFamily="18" charset="0"/>
                <a:ea typeface="ＭＳ Ｐゴシック" charset="-128"/>
              </a:rPr>
              <a:t>is </a:t>
            </a:r>
            <a:r>
              <a:rPr lang="en-US" altLang="en-US" kern="1200" dirty="0">
                <a:latin typeface="Times New Roman" panose="02020603050405020304" pitchFamily="18" charset="0"/>
                <a:ea typeface="ＭＳ Ｐゴシック" charset="-128"/>
              </a:rPr>
              <a:t>a Sequence</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199" y="1683330"/>
            <a:ext cx="3588327" cy="3331651"/>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rPr>
              <a:t>We can assign names to sequences, print them, add items to sequences, and access individual pieces of them.</a:t>
            </a:r>
          </a:p>
          <a:p>
            <a:pPr marL="0" lvl="0" indent="0" eaLnBrk="0" fontAlgn="base" hangingPunct="0">
              <a:spcAft>
                <a:spcPct val="0"/>
              </a:spcAft>
              <a:buNone/>
            </a:pPr>
            <a:r>
              <a:rPr lang="en-US" altLang="en-US" sz="2400" kern="1200" dirty="0">
                <a:solidFill>
                  <a:srgbClr val="000000"/>
                </a:solidFill>
                <a:latin typeface="Arial (Body)"/>
                <a:ea typeface="ＭＳ Ｐゴシック" charset="-128"/>
              </a:rPr>
              <a:t>We can also use </a:t>
            </a:r>
            <a:r>
              <a:rPr lang="en-US" altLang="en-US" sz="2400" b="1" kern="1200" dirty="0">
                <a:solidFill>
                  <a:srgbClr val="000000"/>
                </a:solidFill>
                <a:latin typeface="Arial (Body)"/>
                <a:ea typeface="ＭＳ Ｐゴシック" charset="-128"/>
              </a:rPr>
              <a:t>for</a:t>
            </a:r>
            <a:r>
              <a:rPr lang="en-US" altLang="en-US" sz="2400" kern="1200" dirty="0">
                <a:solidFill>
                  <a:srgbClr val="000000"/>
                </a:solidFill>
                <a:latin typeface="Arial (Body)"/>
                <a:ea typeface="ＭＳ Ｐゴシック" charset="-128"/>
              </a:rPr>
              <a:t> loops to process each element of a sequence</a:t>
            </a:r>
            <a:r>
              <a:rPr lang="en-US" altLang="en-US" sz="2400" kern="1200" dirty="0" smtClean="0">
                <a:solidFill>
                  <a:srgbClr val="000000"/>
                </a:solidFill>
                <a:latin typeface="Arial (Body)"/>
                <a:ea typeface="ＭＳ Ｐゴシック" charset="-128"/>
              </a:rPr>
              <a:t>.</a:t>
            </a:r>
          </a:p>
        </p:txBody>
      </p:sp>
      <p:pic>
        <p:nvPicPr>
          <p:cNvPr id="5" name="Picture 4" descr="Computer code. The code has 6 lines. The lines read as follows. Line 1. right angular bracket right angular bracket right angular bracket a equals left bracket 1 comma 2 comma 3 right bracket. Line 2. right angular bracket right angular bracket right angular bracket print a. The corresponding output reads, left bracket 1 comma 2 comma 3 right bracket. Line 3. right angular bracket right angular bracket right angular bracket a equals a plus 4. The corresponding output reads, An attempt was made to call a function with a parameter of an invalid type. Line 4. right angular bracket right angular bracket right angular bracket a equals a plus left bracket 4 right bracket. Line 5. right angular bracket right angular bracket right angular bracket print a left bracket 1 comma 2 comma 3 comma 4 right bracket. Line 6. right angular bracket right angular bracket right angular bracket a left bracket 0 right bracket. The corresponding output reads, 1."/>
          <p:cNvPicPr>
            <a:picLocks noChangeAspect="1"/>
          </p:cNvPicPr>
          <p:nvPr/>
        </p:nvPicPr>
        <p:blipFill rotWithShape="1">
          <a:blip r:embed="rId2">
            <a:extLst>
              <a:ext uri="{28A0092B-C50C-407E-A947-70E740481C1C}">
                <a14:useLocalDpi xmlns:a14="http://schemas.microsoft.com/office/drawing/2010/main" val="0"/>
              </a:ext>
            </a:extLst>
          </a:blip>
          <a:srcRect b="5006"/>
          <a:stretch/>
        </p:blipFill>
        <p:spPr>
          <a:xfrm>
            <a:off x="4448450" y="1683330"/>
            <a:ext cx="4129272" cy="3997034"/>
          </a:xfrm>
          <a:prstGeom prst="rect">
            <a:avLst/>
          </a:prstGeom>
        </p:spPr>
      </p:pic>
    </p:spTree>
    <p:extLst>
      <p:ext uri="{BB962C8B-B14F-4D97-AF65-F5344CB8AC3E}">
        <p14:creationId xmlns:p14="http://schemas.microsoft.com/office/powerpoint/2010/main" val="1492092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We Can Use Range to Generate Index Numbers</a:t>
            </a:r>
          </a:p>
        </p:txBody>
      </p:sp>
      <p:sp>
        <p:nvSpPr>
          <p:cNvPr id="3" name="Text Placeholder 2"/>
          <p:cNvSpPr>
            <a:spLocks noGrp="1"/>
          </p:cNvSpPr>
          <p:nvPr>
            <p:ph type="body" idx="1"/>
          </p:nvPr>
        </p:nvSpPr>
        <p:spPr>
          <a:xfrm>
            <a:off x="457200" y="1600200"/>
            <a:ext cx="8340436"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mn-lt"/>
                <a:ea typeface="ＭＳ Ｐゴシック" charset="-128"/>
              </a:rPr>
              <a:t>We</a:t>
            </a:r>
            <a:r>
              <a:rPr lang="en-US" altLang="ja-JP" sz="2400" kern="1200" dirty="0" smtClean="0">
                <a:solidFill>
                  <a:srgbClr val="000000"/>
                </a:solidFill>
                <a:latin typeface="+mn-lt"/>
                <a:ea typeface="ＭＳ Ｐゴシック" charset="-128"/>
              </a:rPr>
              <a:t>’ll </a:t>
            </a:r>
            <a:r>
              <a:rPr lang="en-US" altLang="ja-JP" sz="2400" kern="1200" dirty="0">
                <a:solidFill>
                  <a:srgbClr val="000000"/>
                </a:solidFill>
                <a:latin typeface="+mn-lt"/>
                <a:ea typeface="ＭＳ Ｐゴシック" charset="-128"/>
              </a:rPr>
              <a:t>do this by working the range from 0 to the height-1, and 0 to the width-1.</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Using the range function will make it easy to start from 0 and stop before the end value.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But </a:t>
            </a:r>
            <a:r>
              <a:rPr lang="en-US" altLang="en-US" sz="2400" kern="1200" dirty="0" smtClean="0">
                <a:solidFill>
                  <a:srgbClr val="000000"/>
                </a:solidFill>
                <a:latin typeface="+mn-lt"/>
                <a:ea typeface="ＭＳ Ｐゴシック" charset="-128"/>
              </a:rPr>
              <a:t>we</a:t>
            </a:r>
            <a:r>
              <a:rPr lang="en-US" altLang="ja-JP" sz="2400" kern="1200" dirty="0" smtClean="0">
                <a:solidFill>
                  <a:srgbClr val="000000"/>
                </a:solidFill>
                <a:latin typeface="+mn-lt"/>
                <a:ea typeface="ＭＳ Ｐゴシック" charset="-128"/>
              </a:rPr>
              <a:t>’ll </a:t>
            </a:r>
            <a:r>
              <a:rPr lang="en-US" altLang="ja-JP" sz="2400" kern="1200" dirty="0">
                <a:solidFill>
                  <a:srgbClr val="000000"/>
                </a:solidFill>
                <a:latin typeface="+mn-lt"/>
                <a:ea typeface="ＭＳ Ｐゴシック" charset="-128"/>
              </a:rPr>
              <a:t>need more than one loop.</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Each for loop can only change one </a:t>
            </a:r>
            <a:r>
              <a:rPr lang="en-US" altLang="en-US" sz="2400" kern="1200" dirty="0" smtClean="0">
                <a:solidFill>
                  <a:srgbClr val="000000"/>
                </a:solidFill>
                <a:latin typeface="+mn-lt"/>
                <a:ea typeface="ＭＳ Ｐゴシック" charset="-128"/>
                <a:cs typeface="+mn-cs"/>
              </a:rPr>
              <a:t>variable, and </a:t>
            </a:r>
            <a:r>
              <a:rPr lang="en-US" altLang="en-US" sz="2400" kern="1200" dirty="0">
                <a:solidFill>
                  <a:srgbClr val="000000"/>
                </a:solidFill>
                <a:latin typeface="+mn-lt"/>
                <a:ea typeface="ＭＳ Ｐゴシック" charset="-128"/>
                <a:cs typeface="+mn-cs"/>
              </a:rPr>
              <a:t>we need two for indexing a </a:t>
            </a:r>
            <a:r>
              <a:rPr lang="en-US" altLang="en-US" sz="2400" kern="1200" dirty="0" smtClean="0">
                <a:solidFill>
                  <a:srgbClr val="000000"/>
                </a:solidFill>
                <a:latin typeface="+mn-lt"/>
                <a:ea typeface="ＭＳ Ｐゴシック" charset="-128"/>
                <a:cs typeface="+mn-cs"/>
              </a:rPr>
              <a:t>matrix</a:t>
            </a:r>
          </a:p>
        </p:txBody>
      </p:sp>
    </p:spTree>
    <p:extLst>
      <p:ext uri="{BB962C8B-B14F-4D97-AF65-F5344CB8AC3E}">
        <p14:creationId xmlns:p14="http://schemas.microsoft.com/office/powerpoint/2010/main" val="3911143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9451</TotalTime>
  <Words>2469</Words>
  <Application>Microsoft Office PowerPoint</Application>
  <PresentationFormat>On-screen Show (4:3)</PresentationFormat>
  <Paragraphs>267</Paragraphs>
  <Slides>78</Slides>
  <Notes>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88" baseType="lpstr">
      <vt:lpstr>ＭＳ Ｐゴシック</vt:lpstr>
      <vt:lpstr>Arial</vt:lpstr>
      <vt:lpstr>Arial (Body)</vt:lpstr>
      <vt:lpstr>Arial Black</vt:lpstr>
      <vt:lpstr>Noto Sans Symbols</vt:lpstr>
      <vt:lpstr>Times New Roman</vt:lpstr>
      <vt:lpstr>Verdana</vt:lpstr>
      <vt:lpstr>508 Lecture</vt:lpstr>
      <vt:lpstr>1_508 Lecture</vt:lpstr>
      <vt:lpstr>Equation</vt:lpstr>
      <vt:lpstr>Introduction to Computing and Programming in Python™: A Multimedia Approach</vt:lpstr>
      <vt:lpstr>Learning Objectives (1 of 2)</vt:lpstr>
      <vt:lpstr>Learning Objectives (2 of 2)</vt:lpstr>
      <vt:lpstr>Pixels are in a Matrix</vt:lpstr>
      <vt:lpstr>Arrays versus Matrices</vt:lpstr>
      <vt:lpstr>Pixels in a Matrix</vt:lpstr>
      <vt:lpstr>Indices from the Function Range</vt:lpstr>
      <vt:lpstr>Side Note: That Thing in [] is a Sequence</vt:lpstr>
      <vt:lpstr>We Can Use Range to Generate Index Numbers</vt:lpstr>
      <vt:lpstr>Working the Pixels by Number</vt:lpstr>
      <vt:lpstr>What’s Going on Here?</vt:lpstr>
      <vt:lpstr>Now, the Inner Loop</vt:lpstr>
      <vt:lpstr>Process a Pixel</vt:lpstr>
      <vt:lpstr>Next Pixel</vt:lpstr>
      <vt:lpstr>Process Pixel (0,1)</vt:lpstr>
      <vt:lpstr>Finally, Next Column</vt:lpstr>
      <vt:lpstr>What Can You Do if You Know Where the Pixels are? One Answer: Mirroring</vt:lpstr>
      <vt:lpstr>Work it out with Matrices</vt:lpstr>
      <vt:lpstr>Recipe for Mirroring</vt:lpstr>
      <vt:lpstr>Can We Do it with a Horizontal Mirror?</vt:lpstr>
      <vt:lpstr>Of Course!</vt:lpstr>
      <vt:lpstr>What If We Wanted to Copy Bottom to Top?</vt:lpstr>
      <vt:lpstr>Mirroring Bottom to Top</vt:lpstr>
      <vt:lpstr>Doing Something Useful with Mirroring</vt:lpstr>
      <vt:lpstr>Figuring out Where to Mirror</vt:lpstr>
      <vt:lpstr>Writing Functions for Specific Files…Generally</vt:lpstr>
      <vt:lpstr>Some Utility Functions</vt:lpstr>
      <vt:lpstr>Example</vt:lpstr>
      <vt:lpstr>Program to Mirror the Temple</vt:lpstr>
      <vt:lpstr>Did it Really Work?</vt:lpstr>
      <vt:lpstr>Understanding the Temple Fix</vt:lpstr>
      <vt:lpstr>Adding Print Statements to See What’s Happening</vt:lpstr>
      <vt:lpstr>First Pixels are Either Side of the Mirrorpoint, Then Moving Down</vt:lpstr>
      <vt:lpstr>Counting Pixels (1 of 2)</vt:lpstr>
      <vt:lpstr>Counting Pixels (2 of 2)</vt:lpstr>
      <vt:lpstr>Moving Pixels Across Pictures</vt:lpstr>
      <vt:lpstr>What Can You Do Then?</vt:lpstr>
      <vt:lpstr>Blank Files in Mediasources</vt:lpstr>
      <vt:lpstr>Copying Pixels</vt:lpstr>
      <vt:lpstr>Copying Barb to a Canvas</vt:lpstr>
      <vt:lpstr>Comments</vt:lpstr>
      <vt:lpstr>Walking through the Copying Function</vt:lpstr>
      <vt:lpstr>The Actual Copy</vt:lpstr>
      <vt:lpstr>Setting up the Copy Loop</vt:lpstr>
      <vt:lpstr>Ending the Loop</vt:lpstr>
      <vt:lpstr>What’s This Naming Something as Itself?</vt:lpstr>
      <vt:lpstr>Ending the Copy Function</vt:lpstr>
      <vt:lpstr>Works Either Way</vt:lpstr>
      <vt:lpstr>Transformation = Small Changes in Copying</vt:lpstr>
      <vt:lpstr>Copying into the Middle of the Canvas</vt:lpstr>
      <vt:lpstr>Copying: How it Works</vt:lpstr>
      <vt:lpstr>Copying: How it Works 2</vt:lpstr>
      <vt:lpstr>Copying: How it Works 3</vt:lpstr>
      <vt:lpstr>Copying: How it Looks at the End</vt:lpstr>
      <vt:lpstr>Making a Collage</vt:lpstr>
      <vt:lpstr>Creating a Collage</vt:lpstr>
      <vt:lpstr>Can We Make That Easier?</vt:lpstr>
      <vt:lpstr>Exact Same Collage!</vt:lpstr>
      <vt:lpstr>Rotating the Copy</vt:lpstr>
      <vt:lpstr>Rotating: How it Works</vt:lpstr>
      <vt:lpstr>Rotate: How it Ends</vt:lpstr>
      <vt:lpstr>Doing a Real Rotation</vt:lpstr>
      <vt:lpstr>Cropping: Just the Face</vt:lpstr>
      <vt:lpstr>Cropping, Another Way</vt:lpstr>
      <vt:lpstr>Scaling</vt:lpstr>
      <vt:lpstr>Scaling the Picture Down</vt:lpstr>
      <vt:lpstr>Scaling up: Growing the Picture</vt:lpstr>
      <vt:lpstr>Scaling the Picture up</vt:lpstr>
      <vt:lpstr>Scaling up: How it Works</vt:lpstr>
      <vt:lpstr>Scaling up: How it Works 2</vt:lpstr>
      <vt:lpstr>Scaling up: How it Works 3</vt:lpstr>
      <vt:lpstr>Scaling up: How it Works 4</vt:lpstr>
      <vt:lpstr>Scaling up: How it Ends up</vt:lpstr>
      <vt:lpstr>What to Do?</vt:lpstr>
      <vt:lpstr>A Blurring Recipe</vt:lpstr>
      <vt:lpstr>Blurring out the Pixelation</vt:lpstr>
      <vt:lpstr>Things to Try: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P, Pavendan (Cognizant)</cp:lastModifiedBy>
  <cp:revision>1257</cp:revision>
  <dcterms:modified xsi:type="dcterms:W3CDTF">2018-04-17T10:54:33Z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